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2" r:id="rId3"/>
    <p:sldId id="257" r:id="rId4"/>
    <p:sldId id="258" r:id="rId5"/>
    <p:sldId id="259" r:id="rId6"/>
    <p:sldId id="260" r:id="rId7"/>
    <p:sldId id="261" r:id="rId8"/>
    <p:sldId id="263" r:id="rId9"/>
    <p:sldId id="264" r:id="rId10"/>
    <p:sldId id="265" r:id="rId11"/>
    <p:sldId id="269" r:id="rId12"/>
    <p:sldId id="266" r:id="rId13"/>
    <p:sldId id="267" r:id="rId14"/>
    <p:sldId id="270" r:id="rId15"/>
    <p:sldId id="268" r:id="rId16"/>
    <p:sldId id="272" r:id="rId17"/>
    <p:sldId id="271"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402CA8-C978-4303-AD88-0BACD82C2556}" v="51" dt="2019-10-02T23:48:44.3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60" y="2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 Robin" userId="5e5025449d281389" providerId="LiveId" clId="{FE402CA8-C978-4303-AD88-0BACD82C2556}"/>
    <pc:docChg chg="undo custSel addSld delSld modSld sldOrd">
      <pc:chgData name="Tim Robin" userId="5e5025449d281389" providerId="LiveId" clId="{FE402CA8-C978-4303-AD88-0BACD82C2556}" dt="2019-10-02T23:48:39.650" v="17615" actId="20577"/>
      <pc:docMkLst>
        <pc:docMk/>
      </pc:docMkLst>
      <pc:sldChg chg="modSp add">
        <pc:chgData name="Tim Robin" userId="5e5025449d281389" providerId="LiveId" clId="{FE402CA8-C978-4303-AD88-0BACD82C2556}" dt="2019-10-02T23:48:39.650" v="17615" actId="20577"/>
        <pc:sldMkLst>
          <pc:docMk/>
          <pc:sldMk cId="3851172820" sldId="256"/>
        </pc:sldMkLst>
        <pc:spChg chg="mod">
          <ac:chgData name="Tim Robin" userId="5e5025449d281389" providerId="LiveId" clId="{FE402CA8-C978-4303-AD88-0BACD82C2556}" dt="2019-10-02T16:36:38.106" v="552" actId="114"/>
          <ac:spMkLst>
            <pc:docMk/>
            <pc:sldMk cId="3851172820" sldId="256"/>
            <ac:spMk id="2" creationId="{9F6B5424-C858-4240-B281-53D14744B69A}"/>
          </ac:spMkLst>
        </pc:spChg>
        <pc:spChg chg="mod">
          <ac:chgData name="Tim Robin" userId="5e5025449d281389" providerId="LiveId" clId="{FE402CA8-C978-4303-AD88-0BACD82C2556}" dt="2019-10-02T23:48:39.650" v="17615" actId="20577"/>
          <ac:spMkLst>
            <pc:docMk/>
            <pc:sldMk cId="3851172820" sldId="256"/>
            <ac:spMk id="3" creationId="{12A877F0-FD51-4D33-AD4B-C645AE10ED7A}"/>
          </ac:spMkLst>
        </pc:spChg>
      </pc:sldChg>
      <pc:sldChg chg="modSp add">
        <pc:chgData name="Tim Robin" userId="5e5025449d281389" providerId="LiveId" clId="{FE402CA8-C978-4303-AD88-0BACD82C2556}" dt="2019-10-02T16:35:42.130" v="518" actId="20577"/>
        <pc:sldMkLst>
          <pc:docMk/>
          <pc:sldMk cId="1686198894" sldId="257"/>
        </pc:sldMkLst>
        <pc:spChg chg="mod">
          <ac:chgData name="Tim Robin" userId="5e5025449d281389" providerId="LiveId" clId="{FE402CA8-C978-4303-AD88-0BACD82C2556}" dt="2019-10-02T16:34:19.316" v="354" actId="20577"/>
          <ac:spMkLst>
            <pc:docMk/>
            <pc:sldMk cId="1686198894" sldId="257"/>
            <ac:spMk id="2" creationId="{DD9C72D0-8420-4277-9D83-DE248F7106E9}"/>
          </ac:spMkLst>
        </pc:spChg>
        <pc:spChg chg="mod">
          <ac:chgData name="Tim Robin" userId="5e5025449d281389" providerId="LiveId" clId="{FE402CA8-C978-4303-AD88-0BACD82C2556}" dt="2019-10-02T16:35:42.130" v="518" actId="20577"/>
          <ac:spMkLst>
            <pc:docMk/>
            <pc:sldMk cId="1686198894" sldId="257"/>
            <ac:spMk id="3" creationId="{B87AB81E-C3CF-42CA-A7B8-230E83A5584D}"/>
          </ac:spMkLst>
        </pc:spChg>
      </pc:sldChg>
      <pc:sldChg chg="modSp add">
        <pc:chgData name="Tim Robin" userId="5e5025449d281389" providerId="LiveId" clId="{FE402CA8-C978-4303-AD88-0BACD82C2556}" dt="2019-10-02T16:49:18.950" v="1727" actId="20577"/>
        <pc:sldMkLst>
          <pc:docMk/>
          <pc:sldMk cId="1909910365" sldId="258"/>
        </pc:sldMkLst>
        <pc:spChg chg="mod">
          <ac:chgData name="Tim Robin" userId="5e5025449d281389" providerId="LiveId" clId="{FE402CA8-C978-4303-AD88-0BACD82C2556}" dt="2019-10-02T16:39:37.275" v="682" actId="20577"/>
          <ac:spMkLst>
            <pc:docMk/>
            <pc:sldMk cId="1909910365" sldId="258"/>
            <ac:spMk id="2" creationId="{7CA9CDC5-D0D6-429E-A20E-6A9E281C8027}"/>
          </ac:spMkLst>
        </pc:spChg>
        <pc:spChg chg="mod">
          <ac:chgData name="Tim Robin" userId="5e5025449d281389" providerId="LiveId" clId="{FE402CA8-C978-4303-AD88-0BACD82C2556}" dt="2019-10-02T16:49:18.950" v="1727" actId="20577"/>
          <ac:spMkLst>
            <pc:docMk/>
            <pc:sldMk cId="1909910365" sldId="258"/>
            <ac:spMk id="3" creationId="{C9997FCE-8FC3-4559-9E4C-B1AAE6AEB505}"/>
          </ac:spMkLst>
        </pc:spChg>
      </pc:sldChg>
      <pc:sldChg chg="modSp add">
        <pc:chgData name="Tim Robin" userId="5e5025449d281389" providerId="LiveId" clId="{FE402CA8-C978-4303-AD88-0BACD82C2556}" dt="2019-10-02T23:47:57.552" v="17604" actId="27636"/>
        <pc:sldMkLst>
          <pc:docMk/>
          <pc:sldMk cId="2363035316" sldId="259"/>
        </pc:sldMkLst>
        <pc:spChg chg="mod">
          <ac:chgData name="Tim Robin" userId="5e5025449d281389" providerId="LiveId" clId="{FE402CA8-C978-4303-AD88-0BACD82C2556}" dt="2019-10-02T16:57:29.591" v="2661" actId="20577"/>
          <ac:spMkLst>
            <pc:docMk/>
            <pc:sldMk cId="2363035316" sldId="259"/>
            <ac:spMk id="2" creationId="{70BA1FB2-A9E6-4E8C-A4E0-5C567FFF6F43}"/>
          </ac:spMkLst>
        </pc:spChg>
        <pc:spChg chg="mod">
          <ac:chgData name="Tim Robin" userId="5e5025449d281389" providerId="LiveId" clId="{FE402CA8-C978-4303-AD88-0BACD82C2556}" dt="2019-10-02T23:47:57.552" v="17604" actId="27636"/>
          <ac:spMkLst>
            <pc:docMk/>
            <pc:sldMk cId="2363035316" sldId="259"/>
            <ac:spMk id="3" creationId="{B0F0D43A-0C79-4E6E-9857-956CB8FFCB30}"/>
          </ac:spMkLst>
        </pc:spChg>
      </pc:sldChg>
      <pc:sldChg chg="modSp add">
        <pc:chgData name="Tim Robin" userId="5e5025449d281389" providerId="LiveId" clId="{FE402CA8-C978-4303-AD88-0BACD82C2556}" dt="2019-10-02T23:47:57.559" v="17605" actId="27636"/>
        <pc:sldMkLst>
          <pc:docMk/>
          <pc:sldMk cId="1008738932" sldId="260"/>
        </pc:sldMkLst>
        <pc:spChg chg="mod">
          <ac:chgData name="Tim Robin" userId="5e5025449d281389" providerId="LiveId" clId="{FE402CA8-C978-4303-AD88-0BACD82C2556}" dt="2019-10-02T16:57:25.704" v="2655" actId="20577"/>
          <ac:spMkLst>
            <pc:docMk/>
            <pc:sldMk cId="1008738932" sldId="260"/>
            <ac:spMk id="2" creationId="{E3379F4C-8794-40B3-B40D-06905FF61616}"/>
          </ac:spMkLst>
        </pc:spChg>
        <pc:spChg chg="mod">
          <ac:chgData name="Tim Robin" userId="5e5025449d281389" providerId="LiveId" clId="{FE402CA8-C978-4303-AD88-0BACD82C2556}" dt="2019-10-02T23:47:57.559" v="17605" actId="27636"/>
          <ac:spMkLst>
            <pc:docMk/>
            <pc:sldMk cId="1008738932" sldId="260"/>
            <ac:spMk id="3" creationId="{B6CB848C-0EFA-4BFA-8AF4-333333D2DF44}"/>
          </ac:spMkLst>
        </pc:spChg>
      </pc:sldChg>
      <pc:sldChg chg="modSp add">
        <pc:chgData name="Tim Robin" userId="5e5025449d281389" providerId="LiveId" clId="{FE402CA8-C978-4303-AD88-0BACD82C2556}" dt="2019-10-02T23:47:57.569" v="17606" actId="27636"/>
        <pc:sldMkLst>
          <pc:docMk/>
          <pc:sldMk cId="3079098193" sldId="261"/>
        </pc:sldMkLst>
        <pc:spChg chg="mod">
          <ac:chgData name="Tim Robin" userId="5e5025449d281389" providerId="LiveId" clId="{FE402CA8-C978-4303-AD88-0BACD82C2556}" dt="2019-10-02T17:31:09.932" v="5078" actId="20577"/>
          <ac:spMkLst>
            <pc:docMk/>
            <pc:sldMk cId="3079098193" sldId="261"/>
            <ac:spMk id="2" creationId="{42BBDCC7-BE32-4D41-ABD6-D71A7DF26CC9}"/>
          </ac:spMkLst>
        </pc:spChg>
        <pc:spChg chg="mod">
          <ac:chgData name="Tim Robin" userId="5e5025449d281389" providerId="LiveId" clId="{FE402CA8-C978-4303-AD88-0BACD82C2556}" dt="2019-10-02T23:47:57.569" v="17606" actId="27636"/>
          <ac:spMkLst>
            <pc:docMk/>
            <pc:sldMk cId="3079098193" sldId="261"/>
            <ac:spMk id="3" creationId="{5F37A23F-9728-4587-8D51-BE9A9148EEA0}"/>
          </ac:spMkLst>
        </pc:spChg>
      </pc:sldChg>
      <pc:sldChg chg="modSp add">
        <pc:chgData name="Tim Robin" userId="5e5025449d281389" providerId="LiveId" clId="{FE402CA8-C978-4303-AD88-0BACD82C2556}" dt="2019-10-02T17:08:05.866" v="4017" actId="20577"/>
        <pc:sldMkLst>
          <pc:docMk/>
          <pc:sldMk cId="3958496518" sldId="262"/>
        </pc:sldMkLst>
        <pc:spChg chg="mod">
          <ac:chgData name="Tim Robin" userId="5e5025449d281389" providerId="LiveId" clId="{FE402CA8-C978-4303-AD88-0BACD82C2556}" dt="2019-10-02T17:06:49.680" v="3819" actId="20577"/>
          <ac:spMkLst>
            <pc:docMk/>
            <pc:sldMk cId="3958496518" sldId="262"/>
            <ac:spMk id="2" creationId="{76F1760E-05E1-481D-B539-A16FA1A29654}"/>
          </ac:spMkLst>
        </pc:spChg>
        <pc:spChg chg="mod">
          <ac:chgData name="Tim Robin" userId="5e5025449d281389" providerId="LiveId" clId="{FE402CA8-C978-4303-AD88-0BACD82C2556}" dt="2019-10-02T17:08:05.866" v="4017" actId="20577"/>
          <ac:spMkLst>
            <pc:docMk/>
            <pc:sldMk cId="3958496518" sldId="262"/>
            <ac:spMk id="3" creationId="{511E3A69-F640-45F4-911A-D4908E85FD29}"/>
          </ac:spMkLst>
        </pc:spChg>
      </pc:sldChg>
      <pc:sldChg chg="modSp add">
        <pc:chgData name="Tim Robin" userId="5e5025449d281389" providerId="LiveId" clId="{FE402CA8-C978-4303-AD88-0BACD82C2556}" dt="2019-10-02T19:20:45.907" v="10927" actId="20577"/>
        <pc:sldMkLst>
          <pc:docMk/>
          <pc:sldMk cId="4180675996" sldId="263"/>
        </pc:sldMkLst>
        <pc:spChg chg="mod">
          <ac:chgData name="Tim Robin" userId="5e5025449d281389" providerId="LiveId" clId="{FE402CA8-C978-4303-AD88-0BACD82C2556}" dt="2019-10-02T17:31:19.099" v="5104" actId="20577"/>
          <ac:spMkLst>
            <pc:docMk/>
            <pc:sldMk cId="4180675996" sldId="263"/>
            <ac:spMk id="2" creationId="{0B84937E-E9CA-412B-A7D3-2625096B9037}"/>
          </ac:spMkLst>
        </pc:spChg>
        <pc:spChg chg="mod">
          <ac:chgData name="Tim Robin" userId="5e5025449d281389" providerId="LiveId" clId="{FE402CA8-C978-4303-AD88-0BACD82C2556}" dt="2019-10-02T19:20:45.907" v="10927" actId="20577"/>
          <ac:spMkLst>
            <pc:docMk/>
            <pc:sldMk cId="4180675996" sldId="263"/>
            <ac:spMk id="3" creationId="{336EE63A-D8EF-4259-94CD-C3D9911F6154}"/>
          </ac:spMkLst>
        </pc:spChg>
      </pc:sldChg>
      <pc:sldChg chg="modSp add">
        <pc:chgData name="Tim Robin" userId="5e5025449d281389" providerId="LiveId" clId="{FE402CA8-C978-4303-AD88-0BACD82C2556}" dt="2019-10-02T23:47:57.579" v="17607" actId="27636"/>
        <pc:sldMkLst>
          <pc:docMk/>
          <pc:sldMk cId="2830729783" sldId="264"/>
        </pc:sldMkLst>
        <pc:spChg chg="mod">
          <ac:chgData name="Tim Robin" userId="5e5025449d281389" providerId="LiveId" clId="{FE402CA8-C978-4303-AD88-0BACD82C2556}" dt="2019-10-02T17:38:00.953" v="6040" actId="20577"/>
          <ac:spMkLst>
            <pc:docMk/>
            <pc:sldMk cId="2830729783" sldId="264"/>
            <ac:spMk id="2" creationId="{D8623477-F69A-4F08-833D-F22E266E70A3}"/>
          </ac:spMkLst>
        </pc:spChg>
        <pc:spChg chg="mod">
          <ac:chgData name="Tim Robin" userId="5e5025449d281389" providerId="LiveId" clId="{FE402CA8-C978-4303-AD88-0BACD82C2556}" dt="2019-10-02T23:47:57.579" v="17607" actId="27636"/>
          <ac:spMkLst>
            <pc:docMk/>
            <pc:sldMk cId="2830729783" sldId="264"/>
            <ac:spMk id="3" creationId="{720DD3B8-AAB3-4D4E-A457-4934B95ECC5A}"/>
          </ac:spMkLst>
        </pc:spChg>
      </pc:sldChg>
      <pc:sldChg chg="addSp modSp add">
        <pc:chgData name="Tim Robin" userId="5e5025449d281389" providerId="LiveId" clId="{FE402CA8-C978-4303-AD88-0BACD82C2556}" dt="2019-10-02T23:47:57.584" v="17608" actId="27636"/>
        <pc:sldMkLst>
          <pc:docMk/>
          <pc:sldMk cId="2796386736" sldId="265"/>
        </pc:sldMkLst>
        <pc:spChg chg="mod">
          <ac:chgData name="Tim Robin" userId="5e5025449d281389" providerId="LiveId" clId="{FE402CA8-C978-4303-AD88-0BACD82C2556}" dt="2019-10-02T18:10:23.860" v="7492" actId="20577"/>
          <ac:spMkLst>
            <pc:docMk/>
            <pc:sldMk cId="2796386736" sldId="265"/>
            <ac:spMk id="2" creationId="{B8A35924-8112-40E2-944C-758193BA7AC2}"/>
          </ac:spMkLst>
        </pc:spChg>
        <pc:spChg chg="mod">
          <ac:chgData name="Tim Robin" userId="5e5025449d281389" providerId="LiveId" clId="{FE402CA8-C978-4303-AD88-0BACD82C2556}" dt="2019-10-02T23:47:57.584" v="17608" actId="27636"/>
          <ac:spMkLst>
            <pc:docMk/>
            <pc:sldMk cId="2796386736" sldId="265"/>
            <ac:spMk id="3" creationId="{0081A51D-B6D3-4442-A36E-A81026282D0C}"/>
          </ac:spMkLst>
        </pc:spChg>
        <pc:spChg chg="add mod">
          <ac:chgData name="Tim Robin" userId="5e5025449d281389" providerId="LiveId" clId="{FE402CA8-C978-4303-AD88-0BACD82C2556}" dt="2019-10-02T18:29:47.482" v="8619" actId="1076"/>
          <ac:spMkLst>
            <pc:docMk/>
            <pc:sldMk cId="2796386736" sldId="265"/>
            <ac:spMk id="5" creationId="{1E6CE575-2508-4D6E-9C35-887A3F2C9246}"/>
          </ac:spMkLst>
        </pc:spChg>
        <pc:spChg chg="add mod">
          <ac:chgData name="Tim Robin" userId="5e5025449d281389" providerId="LiveId" clId="{FE402CA8-C978-4303-AD88-0BACD82C2556}" dt="2019-10-02T18:29:50.611" v="8620" actId="1076"/>
          <ac:spMkLst>
            <pc:docMk/>
            <pc:sldMk cId="2796386736" sldId="265"/>
            <ac:spMk id="6" creationId="{B9D11720-9D49-4053-862A-93FCB29760A3}"/>
          </ac:spMkLst>
        </pc:spChg>
        <pc:spChg chg="add mod">
          <ac:chgData name="Tim Robin" userId="5e5025449d281389" providerId="LiveId" clId="{FE402CA8-C978-4303-AD88-0BACD82C2556}" dt="2019-10-02T18:32:48.057" v="9037" actId="20577"/>
          <ac:spMkLst>
            <pc:docMk/>
            <pc:sldMk cId="2796386736" sldId="265"/>
            <ac:spMk id="9" creationId="{148CE913-0C56-4CF5-B88F-9B3A89D93398}"/>
          </ac:spMkLst>
        </pc:spChg>
        <pc:picChg chg="add mod modCrop">
          <ac:chgData name="Tim Robin" userId="5e5025449d281389" providerId="LiveId" clId="{FE402CA8-C978-4303-AD88-0BACD82C2556}" dt="2019-10-02T18:29:41.458" v="8618" actId="1076"/>
          <ac:picMkLst>
            <pc:docMk/>
            <pc:sldMk cId="2796386736" sldId="265"/>
            <ac:picMk id="4" creationId="{64A5243C-A889-4CA6-B778-B0036F941B29}"/>
          </ac:picMkLst>
        </pc:picChg>
        <pc:picChg chg="add mod">
          <ac:chgData name="Tim Robin" userId="5e5025449d281389" providerId="LiveId" clId="{FE402CA8-C978-4303-AD88-0BACD82C2556}" dt="2019-10-02T18:29:54.612" v="8621" actId="1076"/>
          <ac:picMkLst>
            <pc:docMk/>
            <pc:sldMk cId="2796386736" sldId="265"/>
            <ac:picMk id="7" creationId="{E4038757-3D15-49F6-A6E1-9F9E5E39BB3D}"/>
          </ac:picMkLst>
        </pc:picChg>
        <pc:picChg chg="add mod">
          <ac:chgData name="Tim Robin" userId="5e5025449d281389" providerId="LiveId" clId="{FE402CA8-C978-4303-AD88-0BACD82C2556}" dt="2019-10-02T18:30:00.093" v="8622" actId="1076"/>
          <ac:picMkLst>
            <pc:docMk/>
            <pc:sldMk cId="2796386736" sldId="265"/>
            <ac:picMk id="8" creationId="{CE6B8F19-8773-4B55-90B4-EB706E0324A3}"/>
          </ac:picMkLst>
        </pc:picChg>
      </pc:sldChg>
      <pc:sldChg chg="modSp add">
        <pc:chgData name="Tim Robin" userId="5e5025449d281389" providerId="LiveId" clId="{FE402CA8-C978-4303-AD88-0BACD82C2556}" dt="2019-10-02T21:52:41.916" v="12122" actId="20577"/>
        <pc:sldMkLst>
          <pc:docMk/>
          <pc:sldMk cId="184486139" sldId="266"/>
        </pc:sldMkLst>
        <pc:spChg chg="mod">
          <ac:chgData name="Tim Robin" userId="5e5025449d281389" providerId="LiveId" clId="{FE402CA8-C978-4303-AD88-0BACD82C2556}" dt="2019-10-02T18:52:52.049" v="10859" actId="1076"/>
          <ac:spMkLst>
            <pc:docMk/>
            <pc:sldMk cId="184486139" sldId="266"/>
            <ac:spMk id="2" creationId="{2AF34D46-F147-48BB-9BDB-5D74C3D36FA0}"/>
          </ac:spMkLst>
        </pc:spChg>
        <pc:spChg chg="mod">
          <ac:chgData name="Tim Robin" userId="5e5025449d281389" providerId="LiveId" clId="{FE402CA8-C978-4303-AD88-0BACD82C2556}" dt="2019-10-02T21:52:41.916" v="12122" actId="20577"/>
          <ac:spMkLst>
            <pc:docMk/>
            <pc:sldMk cId="184486139" sldId="266"/>
            <ac:spMk id="3" creationId="{6669537A-FAA5-4C3F-BC48-BF9BA10015F1}"/>
          </ac:spMkLst>
        </pc:spChg>
      </pc:sldChg>
      <pc:sldChg chg="modSp add">
        <pc:chgData name="Tim Robin" userId="5e5025449d281389" providerId="LiveId" clId="{FE402CA8-C978-4303-AD88-0BACD82C2556}" dt="2019-10-02T23:47:57.610" v="17610" actId="27636"/>
        <pc:sldMkLst>
          <pc:docMk/>
          <pc:sldMk cId="589513538" sldId="267"/>
        </pc:sldMkLst>
        <pc:spChg chg="mod">
          <ac:chgData name="Tim Robin" userId="5e5025449d281389" providerId="LiveId" clId="{FE402CA8-C978-4303-AD88-0BACD82C2556}" dt="2019-10-02T22:25:29.398" v="12235" actId="20577"/>
          <ac:spMkLst>
            <pc:docMk/>
            <pc:sldMk cId="589513538" sldId="267"/>
            <ac:spMk id="2" creationId="{F937BB95-20AF-49C1-BC1C-67EDE95B0E39}"/>
          </ac:spMkLst>
        </pc:spChg>
        <pc:spChg chg="mod">
          <ac:chgData name="Tim Robin" userId="5e5025449d281389" providerId="LiveId" clId="{FE402CA8-C978-4303-AD88-0BACD82C2556}" dt="2019-10-02T23:47:57.610" v="17610" actId="27636"/>
          <ac:spMkLst>
            <pc:docMk/>
            <pc:sldMk cId="589513538" sldId="267"/>
            <ac:spMk id="3" creationId="{1FF3B490-1AE9-4E95-AD28-AC1E81F5F3D3}"/>
          </ac:spMkLst>
        </pc:spChg>
      </pc:sldChg>
      <pc:sldChg chg="modSp add">
        <pc:chgData name="Tim Robin" userId="5e5025449d281389" providerId="LiveId" clId="{FE402CA8-C978-4303-AD88-0BACD82C2556}" dt="2019-10-02T23:36:08.788" v="15466" actId="20577"/>
        <pc:sldMkLst>
          <pc:docMk/>
          <pc:sldMk cId="3819577198" sldId="268"/>
        </pc:sldMkLst>
        <pc:spChg chg="mod">
          <ac:chgData name="Tim Robin" userId="5e5025449d281389" providerId="LiveId" clId="{FE402CA8-C978-4303-AD88-0BACD82C2556}" dt="2019-10-02T23:10:03.858" v="14137" actId="20577"/>
          <ac:spMkLst>
            <pc:docMk/>
            <pc:sldMk cId="3819577198" sldId="268"/>
            <ac:spMk id="2" creationId="{9BFAE01A-9FE8-414B-A1D3-8C0C2AD9683A}"/>
          </ac:spMkLst>
        </pc:spChg>
        <pc:spChg chg="mod">
          <ac:chgData name="Tim Robin" userId="5e5025449d281389" providerId="LiveId" clId="{FE402CA8-C978-4303-AD88-0BACD82C2556}" dt="2019-10-02T23:36:08.788" v="15466" actId="20577"/>
          <ac:spMkLst>
            <pc:docMk/>
            <pc:sldMk cId="3819577198" sldId="268"/>
            <ac:spMk id="3" creationId="{A11D25C7-4992-498C-AEE5-34E40412C703}"/>
          </ac:spMkLst>
        </pc:spChg>
      </pc:sldChg>
      <pc:sldChg chg="modSp add">
        <pc:chgData name="Tim Robin" userId="5e5025449d281389" providerId="LiveId" clId="{FE402CA8-C978-4303-AD88-0BACD82C2556}" dt="2019-10-02T23:47:57.593" v="17609" actId="27636"/>
        <pc:sldMkLst>
          <pc:docMk/>
          <pc:sldMk cId="3459635580" sldId="269"/>
        </pc:sldMkLst>
        <pc:spChg chg="mod">
          <ac:chgData name="Tim Robin" userId="5e5025449d281389" providerId="LiveId" clId="{FE402CA8-C978-4303-AD88-0BACD82C2556}" dt="2019-10-02T18:52:42.717" v="10839" actId="20577"/>
          <ac:spMkLst>
            <pc:docMk/>
            <pc:sldMk cId="3459635580" sldId="269"/>
            <ac:spMk id="2" creationId="{801B3828-C4EF-401B-A7AE-3D7364FB771F}"/>
          </ac:spMkLst>
        </pc:spChg>
        <pc:spChg chg="mod">
          <ac:chgData name="Tim Robin" userId="5e5025449d281389" providerId="LiveId" clId="{FE402CA8-C978-4303-AD88-0BACD82C2556}" dt="2019-10-02T23:47:57.593" v="17609" actId="27636"/>
          <ac:spMkLst>
            <pc:docMk/>
            <pc:sldMk cId="3459635580" sldId="269"/>
            <ac:spMk id="3" creationId="{8F18CAE1-3F6A-4B25-82B6-A65C3DE65F4B}"/>
          </ac:spMkLst>
        </pc:spChg>
      </pc:sldChg>
      <pc:sldChg chg="modSp add">
        <pc:chgData name="Tim Robin" userId="5e5025449d281389" providerId="LiveId" clId="{FE402CA8-C978-4303-AD88-0BACD82C2556}" dt="2019-10-02T23:07:31.284" v="14069"/>
        <pc:sldMkLst>
          <pc:docMk/>
          <pc:sldMk cId="480297580" sldId="270"/>
        </pc:sldMkLst>
        <pc:spChg chg="mod">
          <ac:chgData name="Tim Robin" userId="5e5025449d281389" providerId="LiveId" clId="{FE402CA8-C978-4303-AD88-0BACD82C2556}" dt="2019-10-02T23:07:31.284" v="14069"/>
          <ac:spMkLst>
            <pc:docMk/>
            <pc:sldMk cId="480297580" sldId="270"/>
            <ac:spMk id="2" creationId="{D819D2A8-C73B-4A0E-A464-28A5F5671F16}"/>
          </ac:spMkLst>
        </pc:spChg>
        <pc:spChg chg="mod">
          <ac:chgData name="Tim Robin" userId="5e5025449d281389" providerId="LiveId" clId="{FE402CA8-C978-4303-AD88-0BACD82C2556}" dt="2019-10-02T23:04:06.523" v="14068" actId="20577"/>
          <ac:spMkLst>
            <pc:docMk/>
            <pc:sldMk cId="480297580" sldId="270"/>
            <ac:spMk id="3" creationId="{39D0AD9A-6B59-4DE8-87DA-42141AC8070C}"/>
          </ac:spMkLst>
        </pc:spChg>
      </pc:sldChg>
      <pc:sldChg chg="modSp add">
        <pc:chgData name="Tim Robin" userId="5e5025449d281389" providerId="LiveId" clId="{FE402CA8-C978-4303-AD88-0BACD82C2556}" dt="2019-10-02T23:47:57.631" v="17612" actId="27636"/>
        <pc:sldMkLst>
          <pc:docMk/>
          <pc:sldMk cId="286462725" sldId="271"/>
        </pc:sldMkLst>
        <pc:spChg chg="mod">
          <ac:chgData name="Tim Robin" userId="5e5025449d281389" providerId="LiveId" clId="{FE402CA8-C978-4303-AD88-0BACD82C2556}" dt="2019-10-02T23:36:12.897" v="15468" actId="20577"/>
          <ac:spMkLst>
            <pc:docMk/>
            <pc:sldMk cId="286462725" sldId="271"/>
            <ac:spMk id="2" creationId="{3CA0C1AC-B507-42DE-9A08-CEAD54B8DAB1}"/>
          </ac:spMkLst>
        </pc:spChg>
        <pc:spChg chg="mod">
          <ac:chgData name="Tim Robin" userId="5e5025449d281389" providerId="LiveId" clId="{FE402CA8-C978-4303-AD88-0BACD82C2556}" dt="2019-10-02T23:47:57.631" v="17612" actId="27636"/>
          <ac:spMkLst>
            <pc:docMk/>
            <pc:sldMk cId="286462725" sldId="271"/>
            <ac:spMk id="3" creationId="{DE3B7580-1DC4-4107-97A2-4A9C4095D0FB}"/>
          </ac:spMkLst>
        </pc:spChg>
      </pc:sldChg>
      <pc:sldChg chg="modSp add del">
        <pc:chgData name="Tim Robin" userId="5e5025449d281389" providerId="LiveId" clId="{FE402CA8-C978-4303-AD88-0BACD82C2556}" dt="2019-10-02T23:09:44.241" v="14081" actId="2696"/>
        <pc:sldMkLst>
          <pc:docMk/>
          <pc:sldMk cId="2377103352" sldId="271"/>
        </pc:sldMkLst>
        <pc:spChg chg="mod">
          <ac:chgData name="Tim Robin" userId="5e5025449d281389" providerId="LiveId" clId="{FE402CA8-C978-4303-AD88-0BACD82C2556}" dt="2019-10-02T23:07:39.338" v="14080"/>
          <ac:spMkLst>
            <pc:docMk/>
            <pc:sldMk cId="2377103352" sldId="271"/>
            <ac:spMk id="2" creationId="{A3ECDB93-89F3-438D-8CB6-2E3D3A25780A}"/>
          </ac:spMkLst>
        </pc:spChg>
      </pc:sldChg>
      <pc:sldChg chg="add del">
        <pc:chgData name="Tim Robin" userId="5e5025449d281389" providerId="LiveId" clId="{FE402CA8-C978-4303-AD88-0BACD82C2556}" dt="2019-10-02T23:09:46.716" v="14082" actId="2696"/>
        <pc:sldMkLst>
          <pc:docMk/>
          <pc:sldMk cId="180818943" sldId="272"/>
        </pc:sldMkLst>
      </pc:sldChg>
      <pc:sldChg chg="modSp add ord">
        <pc:chgData name="Tim Robin" userId="5e5025449d281389" providerId="LiveId" clId="{FE402CA8-C978-4303-AD88-0BACD82C2556}" dt="2019-10-02T23:47:57.623" v="17611" actId="27636"/>
        <pc:sldMkLst>
          <pc:docMk/>
          <pc:sldMk cId="2369525326" sldId="272"/>
        </pc:sldMkLst>
        <pc:spChg chg="mod">
          <ac:chgData name="Tim Robin" userId="5e5025449d281389" providerId="LiveId" clId="{FE402CA8-C978-4303-AD88-0BACD82C2556}" dt="2019-10-02T23:36:27.597" v="15506" actId="20577"/>
          <ac:spMkLst>
            <pc:docMk/>
            <pc:sldMk cId="2369525326" sldId="272"/>
            <ac:spMk id="2" creationId="{C22FA978-4C34-4FB7-B672-BDD0B3DACF47}"/>
          </ac:spMkLst>
        </pc:spChg>
        <pc:spChg chg="mod">
          <ac:chgData name="Tim Robin" userId="5e5025449d281389" providerId="LiveId" clId="{FE402CA8-C978-4303-AD88-0BACD82C2556}" dt="2019-10-02T23:47:57.623" v="17611" actId="27636"/>
          <ac:spMkLst>
            <pc:docMk/>
            <pc:sldMk cId="2369525326" sldId="272"/>
            <ac:spMk id="3" creationId="{0CDF7CB7-41C8-4DCF-9F23-054C23F8BE7D}"/>
          </ac:spMkLst>
        </pc:spChg>
      </pc:sldChg>
      <pc:sldChg chg="modSp add">
        <pc:chgData name="Tim Robin" userId="5e5025449d281389" providerId="LiveId" clId="{FE402CA8-C978-4303-AD88-0BACD82C2556}" dt="2019-10-02T23:47:19.651" v="17602" actId="20577"/>
        <pc:sldMkLst>
          <pc:docMk/>
          <pc:sldMk cId="1213123498" sldId="273"/>
        </pc:sldMkLst>
        <pc:spChg chg="mod">
          <ac:chgData name="Tim Robin" userId="5e5025449d281389" providerId="LiveId" clId="{FE402CA8-C978-4303-AD88-0BACD82C2556}" dt="2019-10-02T23:47:19.651" v="17602" actId="20577"/>
          <ac:spMkLst>
            <pc:docMk/>
            <pc:sldMk cId="1213123498" sldId="273"/>
            <ac:spMk id="2" creationId="{B56349D9-F065-4202-B26D-C460845700C3}"/>
          </ac:spMkLst>
        </pc:spChg>
        <pc:spChg chg="mod">
          <ac:chgData name="Tim Robin" userId="5e5025449d281389" providerId="LiveId" clId="{FE402CA8-C978-4303-AD88-0BACD82C2556}" dt="2019-10-02T23:47:07.725" v="17596" actId="20577"/>
          <ac:spMkLst>
            <pc:docMk/>
            <pc:sldMk cId="1213123498" sldId="273"/>
            <ac:spMk id="3" creationId="{00864F13-797C-4888-8550-59FB286B0D1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7A62C217-B85E-4BD7-BC11-32C7AB7BCB73}" type="datetimeFigureOut">
              <a:rPr lang="en-US" smtClean="0"/>
              <a:t>10/2/2019</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1970349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62C217-B85E-4BD7-BC11-32C7AB7BCB73}"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6871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62C217-B85E-4BD7-BC11-32C7AB7BCB73}"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2989365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62C217-B85E-4BD7-BC11-32C7AB7BCB73}"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FD972-B66F-417A-A819-18D1A4157052}"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47070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62C217-B85E-4BD7-BC11-32C7AB7BCB73}"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1335111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A62C217-B85E-4BD7-BC11-32C7AB7BCB73}" type="datetimeFigureOut">
              <a:rPr lang="en-US" smtClean="0"/>
              <a:t>10/2/2019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2799610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A62C217-B85E-4BD7-BC11-32C7AB7BCB73}" type="datetimeFigureOut">
              <a:rPr lang="en-US" smtClean="0"/>
              <a:t>10/2/2019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2102901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62C217-B85E-4BD7-BC11-32C7AB7BCB73}"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3720101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62C217-B85E-4BD7-BC11-32C7AB7BCB73}"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58525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62C217-B85E-4BD7-BC11-32C7AB7BCB73}"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1329656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62C217-B85E-4BD7-BC11-32C7AB7BCB73}"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2342376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62C217-B85E-4BD7-BC11-32C7AB7BCB73}"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3908751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62C217-B85E-4BD7-BC11-32C7AB7BCB73}" type="datetimeFigureOut">
              <a:rPr lang="en-US" smtClean="0"/>
              <a:t>10/2/2019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2155196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62C217-B85E-4BD7-BC11-32C7AB7BCB73}" type="datetimeFigureOut">
              <a:rPr lang="en-US" smtClean="0"/>
              <a:t>10/2/2019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1163749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2C217-B85E-4BD7-BC11-32C7AB7BCB73}" type="datetimeFigureOut">
              <a:rPr lang="en-US" smtClean="0"/>
              <a:t>10/2/2019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145964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62C217-B85E-4BD7-BC11-32C7AB7BCB73}"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4130339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62C217-B85E-4BD7-BC11-32C7AB7BCB73}"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FD972-B66F-417A-A819-18D1A4157052}" type="slidenum">
              <a:rPr lang="en-US" smtClean="0"/>
              <a:t>‹#›</a:t>
            </a:fld>
            <a:endParaRPr lang="en-US"/>
          </a:p>
        </p:txBody>
      </p:sp>
    </p:spTree>
    <p:extLst>
      <p:ext uri="{BB962C8B-B14F-4D97-AF65-F5344CB8AC3E}">
        <p14:creationId xmlns:p14="http://schemas.microsoft.com/office/powerpoint/2010/main" val="2363340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A62C217-B85E-4BD7-BC11-32C7AB7BCB73}" type="datetimeFigureOut">
              <a:rPr lang="en-US" smtClean="0"/>
              <a:t>10/2/2019</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85FD972-B66F-417A-A819-18D1A4157052}" type="slidenum">
              <a:rPr lang="en-US" smtClean="0"/>
              <a:t>‹#›</a:t>
            </a:fld>
            <a:endParaRPr lang="en-US"/>
          </a:p>
        </p:txBody>
      </p:sp>
    </p:spTree>
    <p:extLst>
      <p:ext uri="{BB962C8B-B14F-4D97-AF65-F5344CB8AC3E}">
        <p14:creationId xmlns:p14="http://schemas.microsoft.com/office/powerpoint/2010/main" val="358806508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B5424-C858-4240-B281-53D14744B69A}"/>
              </a:ext>
            </a:extLst>
          </p:cNvPr>
          <p:cNvSpPr>
            <a:spLocks noGrp="1"/>
          </p:cNvSpPr>
          <p:nvPr>
            <p:ph type="ctrTitle"/>
          </p:nvPr>
        </p:nvSpPr>
        <p:spPr/>
        <p:txBody>
          <a:bodyPr>
            <a:normAutofit fontScale="90000"/>
          </a:bodyPr>
          <a:lstStyle/>
          <a:p>
            <a:r>
              <a:rPr lang="en-US" i="1" dirty="0"/>
              <a:t>60 Years of Portfolio Optimization: Practical Challenges and Current Trends</a:t>
            </a:r>
          </a:p>
        </p:txBody>
      </p:sp>
      <p:sp>
        <p:nvSpPr>
          <p:cNvPr id="3" name="Subtitle 2">
            <a:extLst>
              <a:ext uri="{FF2B5EF4-FFF2-40B4-BE49-F238E27FC236}">
                <a16:creationId xmlns:a16="http://schemas.microsoft.com/office/drawing/2014/main" id="{12A877F0-FD51-4D33-AD4B-C645AE10ED7A}"/>
              </a:ext>
            </a:extLst>
          </p:cNvPr>
          <p:cNvSpPr>
            <a:spLocks noGrp="1"/>
          </p:cNvSpPr>
          <p:nvPr>
            <p:ph type="subTitle" idx="1"/>
          </p:nvPr>
        </p:nvSpPr>
        <p:spPr>
          <a:xfrm>
            <a:off x="1524000" y="3509963"/>
            <a:ext cx="9144000" cy="2528230"/>
          </a:xfrm>
        </p:spPr>
        <p:txBody>
          <a:bodyPr>
            <a:normAutofit fontScale="70000" lnSpcReduction="20000"/>
          </a:bodyPr>
          <a:lstStyle/>
          <a:p>
            <a:endParaRPr lang="en-US" dirty="0"/>
          </a:p>
          <a:p>
            <a:r>
              <a:rPr lang="en-US" dirty="0"/>
              <a:t>Authors:</a:t>
            </a:r>
          </a:p>
          <a:p>
            <a:r>
              <a:rPr lang="en-US" dirty="0"/>
              <a:t>	</a:t>
            </a:r>
            <a:r>
              <a:rPr lang="en-US" dirty="0" err="1"/>
              <a:t>Petter</a:t>
            </a:r>
            <a:r>
              <a:rPr lang="en-US" dirty="0"/>
              <a:t> N. </a:t>
            </a:r>
            <a:r>
              <a:rPr lang="en-US" dirty="0" err="1"/>
              <a:t>Kolm</a:t>
            </a:r>
            <a:r>
              <a:rPr lang="en-US" dirty="0"/>
              <a:t> (Courant </a:t>
            </a:r>
            <a:r>
              <a:rPr lang="en-US" dirty="0" err="1"/>
              <a:t>Insitute</a:t>
            </a:r>
            <a:r>
              <a:rPr lang="en-US" dirty="0"/>
              <a:t>, NYU)</a:t>
            </a:r>
          </a:p>
          <a:p>
            <a:r>
              <a:rPr lang="en-US" dirty="0"/>
              <a:t>	</a:t>
            </a:r>
            <a:r>
              <a:rPr lang="en-US" dirty="0" err="1"/>
              <a:t>Reha</a:t>
            </a:r>
            <a:r>
              <a:rPr lang="en-US" dirty="0"/>
              <a:t> </a:t>
            </a:r>
            <a:r>
              <a:rPr lang="en-US" dirty="0" err="1"/>
              <a:t>Tutuncu</a:t>
            </a:r>
            <a:r>
              <a:rPr lang="en-US" dirty="0"/>
              <a:t> (Goldman Sachs Asset Management)</a:t>
            </a:r>
          </a:p>
          <a:p>
            <a:r>
              <a:rPr lang="en-US" dirty="0"/>
              <a:t>	Frank K. </a:t>
            </a:r>
            <a:r>
              <a:rPr lang="en-US" dirty="0" err="1"/>
              <a:t>Fabozzi</a:t>
            </a:r>
            <a:r>
              <a:rPr lang="en-US" dirty="0"/>
              <a:t> (EDHEC Business School)</a:t>
            </a:r>
          </a:p>
          <a:p>
            <a:endParaRPr lang="en-US" dirty="0"/>
          </a:p>
          <a:p>
            <a:r>
              <a:rPr lang="en-US" sz="1800" dirty="0"/>
              <a:t>Available online on November 1</a:t>
            </a:r>
            <a:r>
              <a:rPr lang="en-US" sz="1800" baseline="30000" dirty="0"/>
              <a:t>st</a:t>
            </a:r>
            <a:r>
              <a:rPr lang="en-US" sz="1800" dirty="0"/>
              <a:t> 2013</a:t>
            </a:r>
          </a:p>
          <a:p>
            <a:endParaRPr lang="en-US" dirty="0"/>
          </a:p>
        </p:txBody>
      </p:sp>
    </p:spTree>
    <p:extLst>
      <p:ext uri="{BB962C8B-B14F-4D97-AF65-F5344CB8AC3E}">
        <p14:creationId xmlns:p14="http://schemas.microsoft.com/office/powerpoint/2010/main" val="3851172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35924-8112-40E2-944C-758193BA7AC2}"/>
              </a:ext>
            </a:extLst>
          </p:cNvPr>
          <p:cNvSpPr>
            <a:spLocks noGrp="1"/>
          </p:cNvSpPr>
          <p:nvPr>
            <p:ph type="title"/>
          </p:nvPr>
        </p:nvSpPr>
        <p:spPr/>
        <p:txBody>
          <a:bodyPr/>
          <a:lstStyle/>
          <a:p>
            <a:r>
              <a:rPr lang="en-US" dirty="0"/>
              <a:t>3.1 MVO model with Transaction costs</a:t>
            </a:r>
          </a:p>
        </p:txBody>
      </p:sp>
      <p:sp>
        <p:nvSpPr>
          <p:cNvPr id="3" name="Content Placeholder 2">
            <a:extLst>
              <a:ext uri="{FF2B5EF4-FFF2-40B4-BE49-F238E27FC236}">
                <a16:creationId xmlns:a16="http://schemas.microsoft.com/office/drawing/2014/main" id="{0081A51D-B6D3-4442-A36E-A81026282D0C}"/>
              </a:ext>
            </a:extLst>
          </p:cNvPr>
          <p:cNvSpPr>
            <a:spLocks noGrp="1"/>
          </p:cNvSpPr>
          <p:nvPr>
            <p:ph idx="1"/>
          </p:nvPr>
        </p:nvSpPr>
        <p:spPr>
          <a:xfrm>
            <a:off x="829158" y="1502459"/>
            <a:ext cx="10515600" cy="901809"/>
          </a:xfrm>
        </p:spPr>
        <p:txBody>
          <a:bodyPr>
            <a:normAutofit lnSpcReduction="10000"/>
          </a:bodyPr>
          <a:lstStyle/>
          <a:p>
            <a:r>
              <a:rPr lang="en-US" sz="2400" dirty="0"/>
              <a:t>Almgren et al. (2005) explicitly and separately estimates the permanent and temporary market impacts of each order of x shares of stock i.</a:t>
            </a:r>
          </a:p>
          <a:p>
            <a:endParaRPr lang="en-US" dirty="0"/>
          </a:p>
          <a:p>
            <a:pPr lvl="7"/>
            <a:endParaRPr lang="en-US" dirty="0"/>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64A5243C-A889-4CA6-B778-B0036F941B29}"/>
              </a:ext>
            </a:extLst>
          </p:cNvPr>
          <p:cNvPicPr>
            <a:picLocks noChangeAspect="1"/>
          </p:cNvPicPr>
          <p:nvPr/>
        </p:nvPicPr>
        <p:blipFill rotWithShape="1">
          <a:blip r:embed="rId2"/>
          <a:srcRect t="-1" b="17234"/>
          <a:stretch/>
        </p:blipFill>
        <p:spPr>
          <a:xfrm>
            <a:off x="1043151" y="2404268"/>
            <a:ext cx="4611724" cy="1426281"/>
          </a:xfrm>
          <a:prstGeom prst="rect">
            <a:avLst/>
          </a:prstGeom>
        </p:spPr>
      </p:pic>
      <p:sp>
        <p:nvSpPr>
          <p:cNvPr id="5" name="TextBox 4">
            <a:extLst>
              <a:ext uri="{FF2B5EF4-FFF2-40B4-BE49-F238E27FC236}">
                <a16:creationId xmlns:a16="http://schemas.microsoft.com/office/drawing/2014/main" id="{1E6CE575-2508-4D6E-9C35-887A3F2C9246}"/>
              </a:ext>
            </a:extLst>
          </p:cNvPr>
          <p:cNvSpPr txBox="1"/>
          <p:nvPr/>
        </p:nvSpPr>
        <p:spPr>
          <a:xfrm>
            <a:off x="6086958" y="2319365"/>
            <a:ext cx="5257800" cy="1384995"/>
          </a:xfrm>
          <a:prstGeom prst="rect">
            <a:avLst/>
          </a:prstGeom>
          <a:noFill/>
        </p:spPr>
        <p:txBody>
          <a:bodyPr wrap="square" rtlCol="0">
            <a:spAutoFit/>
          </a:bodyPr>
          <a:lstStyle/>
          <a:p>
            <a:r>
              <a:rPr lang="en-US" sz="1400" dirty="0"/>
              <a:t>V</a:t>
            </a:r>
            <a:r>
              <a:rPr lang="en-US" sz="1400" baseline="-25000" dirty="0"/>
              <a:t>i  </a:t>
            </a:r>
            <a:r>
              <a:rPr lang="en-US" sz="1400" dirty="0"/>
              <a:t>= stock’s average daily volume</a:t>
            </a:r>
          </a:p>
          <a:p>
            <a:r>
              <a:rPr lang="en-US" sz="1400" dirty="0" err="1"/>
              <a:t>Sigma</a:t>
            </a:r>
            <a:r>
              <a:rPr lang="en-US" sz="1400" baseline="-25000" dirty="0" err="1"/>
              <a:t>i</a:t>
            </a:r>
            <a:r>
              <a:rPr lang="en-US" sz="1400" baseline="-25000" dirty="0"/>
              <a:t>  </a:t>
            </a:r>
            <a:r>
              <a:rPr lang="en-US" sz="1400" dirty="0"/>
              <a:t>= stock’s one-day standard deviation</a:t>
            </a:r>
          </a:p>
          <a:p>
            <a:r>
              <a:rPr lang="en-US" sz="1400" dirty="0" err="1"/>
              <a:t>Theta</a:t>
            </a:r>
            <a:r>
              <a:rPr lang="en-US" sz="1400" baseline="-25000" dirty="0" err="1"/>
              <a:t>i</a:t>
            </a:r>
            <a:r>
              <a:rPr lang="en-US" sz="1400" baseline="-25000" dirty="0"/>
              <a:t>  </a:t>
            </a:r>
            <a:r>
              <a:rPr lang="en-US" sz="1400" dirty="0"/>
              <a:t>= the number of outstanding shares for the stock</a:t>
            </a:r>
          </a:p>
          <a:p>
            <a:r>
              <a:rPr lang="en-US" sz="1400" dirty="0"/>
              <a:t>T = the fraction of the day over which the trade will be executed</a:t>
            </a:r>
          </a:p>
          <a:p>
            <a:r>
              <a:rPr lang="en-US" sz="1400" dirty="0"/>
              <a:t>Epsilon terms are unexplained error terms and Theta/V term measures the fraction of the company’s value that is traded each day </a:t>
            </a:r>
          </a:p>
        </p:txBody>
      </p:sp>
      <p:sp>
        <p:nvSpPr>
          <p:cNvPr id="6" name="TextBox 5">
            <a:extLst>
              <a:ext uri="{FF2B5EF4-FFF2-40B4-BE49-F238E27FC236}">
                <a16:creationId xmlns:a16="http://schemas.microsoft.com/office/drawing/2014/main" id="{B9D11720-9D49-4053-862A-93FCB29760A3}"/>
              </a:ext>
            </a:extLst>
          </p:cNvPr>
          <p:cNvSpPr txBox="1"/>
          <p:nvPr/>
        </p:nvSpPr>
        <p:spPr>
          <a:xfrm>
            <a:off x="1043151" y="3897798"/>
            <a:ext cx="9979574" cy="646331"/>
          </a:xfrm>
          <a:prstGeom prst="rect">
            <a:avLst/>
          </a:prstGeom>
          <a:noFill/>
        </p:spPr>
        <p:txBody>
          <a:bodyPr wrap="square" rtlCol="0">
            <a:spAutoFit/>
          </a:bodyPr>
          <a:lstStyle/>
          <a:p>
            <a:r>
              <a:rPr lang="en-US" dirty="0"/>
              <a:t>Model parameters are fit using a large set of trades. The transaction cost model and the resulting optimization problem turns into this:</a:t>
            </a:r>
          </a:p>
        </p:txBody>
      </p:sp>
      <p:pic>
        <p:nvPicPr>
          <p:cNvPr id="7" name="Picture 6">
            <a:extLst>
              <a:ext uri="{FF2B5EF4-FFF2-40B4-BE49-F238E27FC236}">
                <a16:creationId xmlns:a16="http://schemas.microsoft.com/office/drawing/2014/main" id="{E4038757-3D15-49F6-A6E1-9F9E5E39BB3D}"/>
              </a:ext>
            </a:extLst>
          </p:cNvPr>
          <p:cNvPicPr>
            <a:picLocks noChangeAspect="1"/>
          </p:cNvPicPr>
          <p:nvPr/>
        </p:nvPicPr>
        <p:blipFill>
          <a:blip r:embed="rId3"/>
          <a:stretch>
            <a:fillRect/>
          </a:stretch>
        </p:blipFill>
        <p:spPr>
          <a:xfrm>
            <a:off x="1043151" y="4580675"/>
            <a:ext cx="3213257" cy="558828"/>
          </a:xfrm>
          <a:prstGeom prst="rect">
            <a:avLst/>
          </a:prstGeom>
        </p:spPr>
      </p:pic>
      <p:pic>
        <p:nvPicPr>
          <p:cNvPr id="8" name="Picture 7">
            <a:extLst>
              <a:ext uri="{FF2B5EF4-FFF2-40B4-BE49-F238E27FC236}">
                <a16:creationId xmlns:a16="http://schemas.microsoft.com/office/drawing/2014/main" id="{CE6B8F19-8773-4B55-90B4-EB706E0324A3}"/>
              </a:ext>
            </a:extLst>
          </p:cNvPr>
          <p:cNvPicPr>
            <a:picLocks noChangeAspect="1"/>
          </p:cNvPicPr>
          <p:nvPr/>
        </p:nvPicPr>
        <p:blipFill>
          <a:blip r:embed="rId4"/>
          <a:stretch>
            <a:fillRect/>
          </a:stretch>
        </p:blipFill>
        <p:spPr>
          <a:xfrm>
            <a:off x="5950122" y="4544129"/>
            <a:ext cx="3124863" cy="1029918"/>
          </a:xfrm>
          <a:prstGeom prst="rect">
            <a:avLst/>
          </a:prstGeom>
        </p:spPr>
      </p:pic>
      <p:sp>
        <p:nvSpPr>
          <p:cNvPr id="9" name="TextBox 8">
            <a:extLst>
              <a:ext uri="{FF2B5EF4-FFF2-40B4-BE49-F238E27FC236}">
                <a16:creationId xmlns:a16="http://schemas.microsoft.com/office/drawing/2014/main" id="{148CE913-0C56-4CF5-B88F-9B3A89D93398}"/>
              </a:ext>
            </a:extLst>
          </p:cNvPr>
          <p:cNvSpPr txBox="1"/>
          <p:nvPr/>
        </p:nvSpPr>
        <p:spPr>
          <a:xfrm>
            <a:off x="1213945" y="5494283"/>
            <a:ext cx="8836572" cy="1200329"/>
          </a:xfrm>
          <a:prstGeom prst="rect">
            <a:avLst/>
          </a:prstGeom>
          <a:noFill/>
        </p:spPr>
        <p:txBody>
          <a:bodyPr wrap="square" rtlCol="0">
            <a:spAutoFit/>
          </a:bodyPr>
          <a:lstStyle/>
          <a:p>
            <a:r>
              <a:rPr lang="en-US" dirty="0"/>
              <a:t>This is a optimization problem is a general nonlinear program that can. In practice, the best method is to approximate this transaction cost function as a quadratic function. There is minimal loss in numerical accuracy because this transaction cost model has large estimation errors</a:t>
            </a:r>
          </a:p>
        </p:txBody>
      </p:sp>
    </p:spTree>
    <p:extLst>
      <p:ext uri="{BB962C8B-B14F-4D97-AF65-F5344CB8AC3E}">
        <p14:creationId xmlns:p14="http://schemas.microsoft.com/office/powerpoint/2010/main" val="2796386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B3828-C4EF-401B-A7AE-3D7364FB771F}"/>
              </a:ext>
            </a:extLst>
          </p:cNvPr>
          <p:cNvSpPr>
            <a:spLocks noGrp="1"/>
          </p:cNvSpPr>
          <p:nvPr>
            <p:ph type="title"/>
          </p:nvPr>
        </p:nvSpPr>
        <p:spPr/>
        <p:txBody>
          <a:bodyPr/>
          <a:lstStyle/>
          <a:p>
            <a:r>
              <a:rPr lang="en-US" dirty="0"/>
              <a:t>3.2 Constraints on Portfolio Optimization</a:t>
            </a:r>
          </a:p>
        </p:txBody>
      </p:sp>
      <p:sp>
        <p:nvSpPr>
          <p:cNvPr id="3" name="Content Placeholder 2">
            <a:extLst>
              <a:ext uri="{FF2B5EF4-FFF2-40B4-BE49-F238E27FC236}">
                <a16:creationId xmlns:a16="http://schemas.microsoft.com/office/drawing/2014/main" id="{8F18CAE1-3F6A-4B25-82B6-A65C3DE65F4B}"/>
              </a:ext>
            </a:extLst>
          </p:cNvPr>
          <p:cNvSpPr>
            <a:spLocks noGrp="1"/>
          </p:cNvSpPr>
          <p:nvPr>
            <p:ph idx="1"/>
          </p:nvPr>
        </p:nvSpPr>
        <p:spPr>
          <a:xfrm>
            <a:off x="838200" y="1439369"/>
            <a:ext cx="10515600" cy="4351338"/>
          </a:xfrm>
        </p:spPr>
        <p:txBody>
          <a:bodyPr>
            <a:normAutofit fontScale="92500" lnSpcReduction="10000"/>
          </a:bodyPr>
          <a:lstStyle/>
          <a:p>
            <a:pPr marL="0" indent="0">
              <a:buNone/>
            </a:pPr>
            <a:r>
              <a:rPr lang="en-US" dirty="0"/>
              <a:t>Adding constraints cannot improve ex-ante results, but in practice, intelligent constraints can lead to better out-of-sample performance. Common constraints are:</a:t>
            </a:r>
          </a:p>
          <a:p>
            <a:r>
              <a:rPr lang="en-US" sz="2000" dirty="0"/>
              <a:t>Regulatory Constraints: these constraints reflect restrictions imposed by market regulators that must be respected at all times e.g. short selling constraints</a:t>
            </a:r>
          </a:p>
          <a:p>
            <a:r>
              <a:rPr lang="en-US" sz="2000" dirty="0"/>
              <a:t>Guideline Constraints: client-specified guidelines such as not investing in certain industries </a:t>
            </a:r>
          </a:p>
          <a:p>
            <a:r>
              <a:rPr lang="en-US" sz="2000" dirty="0"/>
              <a:t>Discretionary Exposure Constraints: the manager’s desire to limit exposure to certain securities or groups of securities e.g. specific factor exposures, or specific sectors or countries. This is referred to as model insurance, because the MVO model should theoretically do these things optimally, but the manager can mitigate mistakes personally with these constraints.</a:t>
            </a:r>
          </a:p>
          <a:p>
            <a:r>
              <a:rPr lang="en-US" sz="2000" dirty="0"/>
              <a:t>Trading Constraints: Similar to including transaction costs in the optimization, a manager can limit the exposure to securities with high trading costs with constraints as well</a:t>
            </a:r>
            <a:endParaRPr lang="en-US" sz="1600" dirty="0"/>
          </a:p>
          <a:p>
            <a:endParaRPr lang="en-US" dirty="0"/>
          </a:p>
        </p:txBody>
      </p:sp>
    </p:spTree>
    <p:extLst>
      <p:ext uri="{BB962C8B-B14F-4D97-AF65-F5344CB8AC3E}">
        <p14:creationId xmlns:p14="http://schemas.microsoft.com/office/powerpoint/2010/main" val="3459635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4D46-F147-48BB-9BDB-5D74C3D36FA0}"/>
              </a:ext>
            </a:extLst>
          </p:cNvPr>
          <p:cNvSpPr>
            <a:spLocks noGrp="1"/>
          </p:cNvSpPr>
          <p:nvPr>
            <p:ph type="title"/>
          </p:nvPr>
        </p:nvSpPr>
        <p:spPr>
          <a:xfrm>
            <a:off x="838200" y="396656"/>
            <a:ext cx="10515600" cy="1325563"/>
          </a:xfrm>
        </p:spPr>
        <p:txBody>
          <a:bodyPr/>
          <a:lstStyle/>
          <a:p>
            <a:r>
              <a:rPr lang="en-US" dirty="0"/>
              <a:t>3.2 Constraints on Portfolio Optimization</a:t>
            </a:r>
          </a:p>
        </p:txBody>
      </p:sp>
      <p:sp>
        <p:nvSpPr>
          <p:cNvPr id="3" name="Content Placeholder 2">
            <a:extLst>
              <a:ext uri="{FF2B5EF4-FFF2-40B4-BE49-F238E27FC236}">
                <a16:creationId xmlns:a16="http://schemas.microsoft.com/office/drawing/2014/main" id="{6669537A-FAA5-4C3F-BC48-BF9BA10015F1}"/>
              </a:ext>
            </a:extLst>
          </p:cNvPr>
          <p:cNvSpPr>
            <a:spLocks noGrp="1"/>
          </p:cNvSpPr>
          <p:nvPr>
            <p:ph idx="1"/>
          </p:nvPr>
        </p:nvSpPr>
        <p:spPr/>
        <p:txBody>
          <a:bodyPr>
            <a:normAutofit fontScale="92500" lnSpcReduction="20000"/>
          </a:bodyPr>
          <a:lstStyle/>
          <a:p>
            <a:r>
              <a:rPr lang="en-US" dirty="0"/>
              <a:t>Constraints can distort the optimization in unexpected and hard to quantify ways</a:t>
            </a:r>
          </a:p>
          <a:p>
            <a:r>
              <a:rPr lang="en-US" dirty="0"/>
              <a:t>Transfer Coefficients can be used to find the cost of constraints on the underlying alphas. This was introduced by Clarke, De Silva, and Thorley in 2002. </a:t>
            </a:r>
          </a:p>
          <a:p>
            <a:r>
              <a:rPr lang="en-US" dirty="0"/>
              <a:t>This method can only find the impact of constraints in aggregate, so if there are multiple used, we cannot determine the contributions of each constraint. </a:t>
            </a:r>
          </a:p>
          <a:p>
            <a:r>
              <a:rPr lang="en-US" dirty="0"/>
              <a:t>Another problem is misaligned alpha and risk in the model.</a:t>
            </a:r>
          </a:p>
          <a:p>
            <a:r>
              <a:rPr lang="en-US" dirty="0"/>
              <a:t>When binding constraints are used in portfolio construction, the realized active risk of these portfolios can be 20-30% above the levels indicated by the model</a:t>
            </a:r>
          </a:p>
          <a:p>
            <a:endParaRPr lang="en-US" dirty="0"/>
          </a:p>
        </p:txBody>
      </p:sp>
    </p:spTree>
    <p:extLst>
      <p:ext uri="{BB962C8B-B14F-4D97-AF65-F5344CB8AC3E}">
        <p14:creationId xmlns:p14="http://schemas.microsoft.com/office/powerpoint/2010/main" val="184486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7BB95-20AF-49C1-BC1C-67EDE95B0E39}"/>
              </a:ext>
            </a:extLst>
          </p:cNvPr>
          <p:cNvSpPr>
            <a:spLocks noGrp="1"/>
          </p:cNvSpPr>
          <p:nvPr>
            <p:ph type="title"/>
          </p:nvPr>
        </p:nvSpPr>
        <p:spPr/>
        <p:txBody>
          <a:bodyPr/>
          <a:lstStyle/>
          <a:p>
            <a:r>
              <a:rPr lang="en-US" dirty="0"/>
              <a:t>3.3 Estimation Error Issues</a:t>
            </a:r>
          </a:p>
        </p:txBody>
      </p:sp>
      <p:sp>
        <p:nvSpPr>
          <p:cNvPr id="3" name="Content Placeholder 2">
            <a:extLst>
              <a:ext uri="{FF2B5EF4-FFF2-40B4-BE49-F238E27FC236}">
                <a16:creationId xmlns:a16="http://schemas.microsoft.com/office/drawing/2014/main" id="{1FF3B490-1AE9-4E95-AD28-AC1E81F5F3D3}"/>
              </a:ext>
            </a:extLst>
          </p:cNvPr>
          <p:cNvSpPr>
            <a:spLocks noGrp="1"/>
          </p:cNvSpPr>
          <p:nvPr>
            <p:ph idx="1"/>
          </p:nvPr>
        </p:nvSpPr>
        <p:spPr/>
        <p:txBody>
          <a:bodyPr>
            <a:normAutofit fontScale="92500" lnSpcReduction="20000"/>
          </a:bodyPr>
          <a:lstStyle/>
          <a:p>
            <a:r>
              <a:rPr lang="en-US" dirty="0"/>
              <a:t>Classical MVO framework requires the investor input forecasts for returns, variances, and covariances</a:t>
            </a:r>
          </a:p>
          <a:p>
            <a:r>
              <a:rPr lang="en-US" dirty="0"/>
              <a:t>Also treats them as deterministic rather than stochastic</a:t>
            </a:r>
          </a:p>
          <a:p>
            <a:r>
              <a:rPr lang="en-US" dirty="0"/>
              <a:t>The impact of small estimation errors can be significant (error maximizers)</a:t>
            </a:r>
          </a:p>
          <a:p>
            <a:r>
              <a:rPr lang="en-US" dirty="0"/>
              <a:t>Many general Bayesian and shrinkage approaches have been used to estimate the inputs to MVO</a:t>
            </a:r>
          </a:p>
          <a:p>
            <a:r>
              <a:rPr lang="en-US" dirty="0"/>
              <a:t>The basic idea is Bias-Variance tradeoff</a:t>
            </a:r>
          </a:p>
          <a:p>
            <a:pPr lvl="1"/>
            <a:r>
              <a:rPr lang="en-US" dirty="0"/>
              <a:t>More bias in the estimator, but it is less sensitive to changes in the data</a:t>
            </a:r>
          </a:p>
          <a:p>
            <a:endParaRPr lang="en-US" dirty="0"/>
          </a:p>
          <a:p>
            <a:pPr marL="0" indent="0">
              <a:buNone/>
            </a:pPr>
            <a:endParaRPr lang="en-US" dirty="0"/>
          </a:p>
        </p:txBody>
      </p:sp>
    </p:spTree>
    <p:extLst>
      <p:ext uri="{BB962C8B-B14F-4D97-AF65-F5344CB8AC3E}">
        <p14:creationId xmlns:p14="http://schemas.microsoft.com/office/powerpoint/2010/main" val="589513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9D2A8-C73B-4A0E-A464-28A5F5671F16}"/>
              </a:ext>
            </a:extLst>
          </p:cNvPr>
          <p:cNvSpPr>
            <a:spLocks noGrp="1"/>
          </p:cNvSpPr>
          <p:nvPr>
            <p:ph type="title"/>
          </p:nvPr>
        </p:nvSpPr>
        <p:spPr/>
        <p:txBody>
          <a:bodyPr/>
          <a:lstStyle/>
          <a:p>
            <a:r>
              <a:rPr lang="en-US" dirty="0"/>
              <a:t>3.3 Estimation Error Issues</a:t>
            </a:r>
          </a:p>
        </p:txBody>
      </p:sp>
      <p:sp>
        <p:nvSpPr>
          <p:cNvPr id="3" name="Content Placeholder 2">
            <a:extLst>
              <a:ext uri="{FF2B5EF4-FFF2-40B4-BE49-F238E27FC236}">
                <a16:creationId xmlns:a16="http://schemas.microsoft.com/office/drawing/2014/main" id="{39D0AD9A-6B59-4DE8-87DA-42141AC8070C}"/>
              </a:ext>
            </a:extLst>
          </p:cNvPr>
          <p:cNvSpPr>
            <a:spLocks noGrp="1"/>
          </p:cNvSpPr>
          <p:nvPr>
            <p:ph idx="1"/>
          </p:nvPr>
        </p:nvSpPr>
        <p:spPr>
          <a:xfrm>
            <a:off x="838200" y="1841391"/>
            <a:ext cx="10515600" cy="4351338"/>
          </a:xfrm>
        </p:spPr>
        <p:txBody>
          <a:bodyPr>
            <a:normAutofit lnSpcReduction="10000"/>
          </a:bodyPr>
          <a:lstStyle/>
          <a:p>
            <a:r>
              <a:rPr lang="en-US" dirty="0"/>
              <a:t>The Black </a:t>
            </a:r>
            <a:r>
              <a:rPr lang="en-US" dirty="0" err="1"/>
              <a:t>Litterman</a:t>
            </a:r>
            <a:r>
              <a:rPr lang="en-US" dirty="0"/>
              <a:t> uses a “market-based” shrinkage approach</a:t>
            </a:r>
          </a:p>
          <a:p>
            <a:pPr lvl="1"/>
            <a:r>
              <a:rPr lang="en-US" dirty="0"/>
              <a:t>The estimate of expected returns is calculated as a weighted average of the CAPM equilibrium and the investor’s views</a:t>
            </a:r>
          </a:p>
          <a:p>
            <a:pPr lvl="1"/>
            <a:r>
              <a:rPr lang="en-US" dirty="0"/>
              <a:t>The weight depends on the volatility of each asset and its corrections with other assets, and the degree of confidence in each forecast</a:t>
            </a:r>
          </a:p>
          <a:p>
            <a:r>
              <a:rPr lang="en-US" dirty="0"/>
              <a:t>The ability to incorporate exogenous insight is very important in practice</a:t>
            </a:r>
          </a:p>
          <a:p>
            <a:r>
              <a:rPr lang="en-US" dirty="0"/>
              <a:t>Markowitz has even said “The rational investor is a Bayesian”</a:t>
            </a:r>
          </a:p>
          <a:p>
            <a:r>
              <a:rPr lang="en-US" dirty="0"/>
              <a:t>The main assumption is that a security should be consistent with the market equilibrium unless the investor has a specific view of the security. Otherwise, the investor is better off holding the market</a:t>
            </a:r>
          </a:p>
        </p:txBody>
      </p:sp>
    </p:spTree>
    <p:extLst>
      <p:ext uri="{BB962C8B-B14F-4D97-AF65-F5344CB8AC3E}">
        <p14:creationId xmlns:p14="http://schemas.microsoft.com/office/powerpoint/2010/main" val="480297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AE01A-9FE8-414B-A1D3-8C0C2AD9683A}"/>
              </a:ext>
            </a:extLst>
          </p:cNvPr>
          <p:cNvSpPr>
            <a:spLocks noGrp="1"/>
          </p:cNvSpPr>
          <p:nvPr>
            <p:ph type="title"/>
          </p:nvPr>
        </p:nvSpPr>
        <p:spPr/>
        <p:txBody>
          <a:bodyPr/>
          <a:lstStyle/>
          <a:p>
            <a:r>
              <a:rPr lang="en-US" dirty="0"/>
              <a:t>4. New Directions in Portfolio Optimization</a:t>
            </a:r>
          </a:p>
        </p:txBody>
      </p:sp>
      <p:sp>
        <p:nvSpPr>
          <p:cNvPr id="3" name="Content Placeholder 2">
            <a:extLst>
              <a:ext uri="{FF2B5EF4-FFF2-40B4-BE49-F238E27FC236}">
                <a16:creationId xmlns:a16="http://schemas.microsoft.com/office/drawing/2014/main" id="{A11D25C7-4992-498C-AEE5-34E40412C703}"/>
              </a:ext>
            </a:extLst>
          </p:cNvPr>
          <p:cNvSpPr>
            <a:spLocks noGrp="1"/>
          </p:cNvSpPr>
          <p:nvPr>
            <p:ph idx="1"/>
          </p:nvPr>
        </p:nvSpPr>
        <p:spPr/>
        <p:txBody>
          <a:bodyPr/>
          <a:lstStyle/>
          <a:p>
            <a:pPr marL="0" indent="0">
              <a:buNone/>
            </a:pPr>
            <a:r>
              <a:rPr lang="en-US" dirty="0"/>
              <a:t>They address the following developments:</a:t>
            </a:r>
          </a:p>
          <a:p>
            <a:pPr marL="514350" indent="-514350">
              <a:buFont typeface="+mj-lt"/>
              <a:buAutoNum type="arabicPeriod"/>
            </a:pPr>
            <a:r>
              <a:rPr lang="en-US" dirty="0"/>
              <a:t>Multi-period portfolio optimization in practice</a:t>
            </a:r>
          </a:p>
          <a:p>
            <a:pPr marL="514350" indent="-514350">
              <a:buFont typeface="+mj-lt"/>
              <a:buAutoNum type="arabicPeriod"/>
            </a:pPr>
            <a:r>
              <a:rPr lang="en-US" dirty="0"/>
              <a:t>Risk-parity portfolios</a:t>
            </a:r>
          </a:p>
        </p:txBody>
      </p:sp>
    </p:spTree>
    <p:extLst>
      <p:ext uri="{BB962C8B-B14F-4D97-AF65-F5344CB8AC3E}">
        <p14:creationId xmlns:p14="http://schemas.microsoft.com/office/powerpoint/2010/main" val="3819577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FA978-4C34-4FB7-B672-BDD0B3DACF47}"/>
              </a:ext>
            </a:extLst>
          </p:cNvPr>
          <p:cNvSpPr>
            <a:spLocks noGrp="1"/>
          </p:cNvSpPr>
          <p:nvPr>
            <p:ph type="title"/>
          </p:nvPr>
        </p:nvSpPr>
        <p:spPr/>
        <p:txBody>
          <a:bodyPr/>
          <a:lstStyle/>
          <a:p>
            <a:r>
              <a:rPr lang="en-US" dirty="0"/>
              <a:t>4.1 Multi-Period Optimization</a:t>
            </a:r>
          </a:p>
        </p:txBody>
      </p:sp>
      <p:sp>
        <p:nvSpPr>
          <p:cNvPr id="3" name="Content Placeholder 2">
            <a:extLst>
              <a:ext uri="{FF2B5EF4-FFF2-40B4-BE49-F238E27FC236}">
                <a16:creationId xmlns:a16="http://schemas.microsoft.com/office/drawing/2014/main" id="{0CDF7CB7-41C8-4DCF-9F23-054C23F8BE7D}"/>
              </a:ext>
            </a:extLst>
          </p:cNvPr>
          <p:cNvSpPr>
            <a:spLocks noGrp="1"/>
          </p:cNvSpPr>
          <p:nvPr>
            <p:ph idx="1"/>
          </p:nvPr>
        </p:nvSpPr>
        <p:spPr/>
        <p:txBody>
          <a:bodyPr>
            <a:normAutofit fontScale="92500"/>
          </a:bodyPr>
          <a:lstStyle/>
          <a:p>
            <a:r>
              <a:rPr lang="en-US" dirty="0"/>
              <a:t>This turns the quadratic optimization problem into a Linear-Quadratic-Gaussian (LQG) control problem.</a:t>
            </a:r>
          </a:p>
          <a:p>
            <a:r>
              <a:rPr lang="en-US" dirty="0"/>
              <a:t>The goal is to find the dynamic target portfolio of a given time</a:t>
            </a:r>
          </a:p>
          <a:p>
            <a:r>
              <a:rPr lang="en-US" dirty="0"/>
              <a:t>In practice, multi-period models are seldom used for the following practical reasons:</a:t>
            </a:r>
          </a:p>
          <a:p>
            <a:pPr lvl="1"/>
            <a:r>
              <a:rPr lang="en-US" dirty="0"/>
              <a:t>Difficult to estimate risk and return over multiple periods</a:t>
            </a:r>
          </a:p>
          <a:p>
            <a:pPr lvl="1"/>
            <a:r>
              <a:rPr lang="en-US" dirty="0"/>
              <a:t>These models are computationally expensive, particularly when the asset universe being considered is large</a:t>
            </a:r>
          </a:p>
          <a:p>
            <a:pPr lvl="1"/>
            <a:r>
              <a:rPr lang="en-US" dirty="0"/>
              <a:t>Most current multi-period models do not handle real-world constraints</a:t>
            </a:r>
          </a:p>
        </p:txBody>
      </p:sp>
    </p:spTree>
    <p:extLst>
      <p:ext uri="{BB962C8B-B14F-4D97-AF65-F5344CB8AC3E}">
        <p14:creationId xmlns:p14="http://schemas.microsoft.com/office/powerpoint/2010/main" val="2369525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0C1AC-B507-42DE-9A08-CEAD54B8DAB1}"/>
              </a:ext>
            </a:extLst>
          </p:cNvPr>
          <p:cNvSpPr>
            <a:spLocks noGrp="1"/>
          </p:cNvSpPr>
          <p:nvPr>
            <p:ph type="title"/>
          </p:nvPr>
        </p:nvSpPr>
        <p:spPr/>
        <p:txBody>
          <a:bodyPr/>
          <a:lstStyle/>
          <a:p>
            <a:r>
              <a:rPr lang="en-US" dirty="0"/>
              <a:t>4.2 Risk-Parity</a:t>
            </a:r>
          </a:p>
        </p:txBody>
      </p:sp>
      <p:sp>
        <p:nvSpPr>
          <p:cNvPr id="3" name="Content Placeholder 2">
            <a:extLst>
              <a:ext uri="{FF2B5EF4-FFF2-40B4-BE49-F238E27FC236}">
                <a16:creationId xmlns:a16="http://schemas.microsoft.com/office/drawing/2014/main" id="{DE3B7580-1DC4-4107-97A2-4A9C4095D0FB}"/>
              </a:ext>
            </a:extLst>
          </p:cNvPr>
          <p:cNvSpPr>
            <a:spLocks noGrp="1"/>
          </p:cNvSpPr>
          <p:nvPr>
            <p:ph idx="1"/>
          </p:nvPr>
        </p:nvSpPr>
        <p:spPr/>
        <p:txBody>
          <a:bodyPr>
            <a:normAutofit fontScale="92500" lnSpcReduction="10000"/>
          </a:bodyPr>
          <a:lstStyle/>
          <a:p>
            <a:r>
              <a:rPr lang="en-US" dirty="0"/>
              <a:t>Design the portfolio according to a risk model without considering returns. </a:t>
            </a:r>
          </a:p>
          <a:p>
            <a:r>
              <a:rPr lang="en-US" dirty="0"/>
              <a:t>The risk-parity approach (</a:t>
            </a:r>
            <a:r>
              <a:rPr lang="en-US" dirty="0" err="1"/>
              <a:t>Asness</a:t>
            </a:r>
            <a:r>
              <a:rPr lang="en-US" dirty="0"/>
              <a:t>, </a:t>
            </a:r>
            <a:r>
              <a:rPr lang="en-US" dirty="0" err="1"/>
              <a:t>Frazinni</a:t>
            </a:r>
            <a:r>
              <a:rPr lang="en-US" dirty="0"/>
              <a:t>, and Peterson, 2012) aims to build portfolios where the overall risk is diversified equally across different investment strategies or securities</a:t>
            </a:r>
          </a:p>
          <a:p>
            <a:r>
              <a:rPr lang="en-US" dirty="0"/>
              <a:t>These portfolios are easy to interpret and explain, but can be much harder to construct</a:t>
            </a:r>
          </a:p>
          <a:p>
            <a:r>
              <a:rPr lang="en-US" dirty="0"/>
              <a:t>You must minimize the “deviation from risk” parity which can be formulated a few different ways, none that are convex with respect to portfolio weights</a:t>
            </a:r>
          </a:p>
        </p:txBody>
      </p:sp>
    </p:spTree>
    <p:extLst>
      <p:ext uri="{BB962C8B-B14F-4D97-AF65-F5344CB8AC3E}">
        <p14:creationId xmlns:p14="http://schemas.microsoft.com/office/powerpoint/2010/main" val="286462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349D9-F065-4202-B26D-C460845700C3}"/>
              </a:ext>
            </a:extLst>
          </p:cNvPr>
          <p:cNvSpPr>
            <a:spLocks noGrp="1"/>
          </p:cNvSpPr>
          <p:nvPr>
            <p:ph type="title"/>
          </p:nvPr>
        </p:nvSpPr>
        <p:spPr/>
        <p:txBody>
          <a:bodyPr/>
          <a:lstStyle/>
          <a:p>
            <a:r>
              <a:rPr lang="en-US" dirty="0"/>
              <a:t>My Opinion </a:t>
            </a:r>
          </a:p>
        </p:txBody>
      </p:sp>
      <p:sp>
        <p:nvSpPr>
          <p:cNvPr id="3" name="Content Placeholder 2">
            <a:extLst>
              <a:ext uri="{FF2B5EF4-FFF2-40B4-BE49-F238E27FC236}">
                <a16:creationId xmlns:a16="http://schemas.microsoft.com/office/drawing/2014/main" id="{00864F13-797C-4888-8550-59FB286B0D1B}"/>
              </a:ext>
            </a:extLst>
          </p:cNvPr>
          <p:cNvSpPr>
            <a:spLocks noGrp="1"/>
          </p:cNvSpPr>
          <p:nvPr>
            <p:ph idx="1"/>
          </p:nvPr>
        </p:nvSpPr>
        <p:spPr/>
        <p:txBody>
          <a:bodyPr/>
          <a:lstStyle/>
          <a:p>
            <a:r>
              <a:rPr lang="en-US" dirty="0"/>
              <a:t>Very good conceptual overview of the 60 years of progress that followed the Modern Portfolio Theory’s publishing</a:t>
            </a:r>
          </a:p>
          <a:p>
            <a:r>
              <a:rPr lang="en-US" dirty="0"/>
              <a:t>Really showed me how difficult it is to answer the portfolio allocation questions and how much incredible research has been conducted in this field since 1952</a:t>
            </a:r>
          </a:p>
          <a:p>
            <a:r>
              <a:rPr lang="en-US" dirty="0"/>
              <a:t>Never avoided the negatives associated with a given approach</a:t>
            </a:r>
          </a:p>
          <a:p>
            <a:r>
              <a:rPr lang="en-US" dirty="0"/>
              <a:t>I wish it had spent more time on recent developments and forward looking opinions</a:t>
            </a:r>
          </a:p>
        </p:txBody>
      </p:sp>
    </p:spTree>
    <p:extLst>
      <p:ext uri="{BB962C8B-B14F-4D97-AF65-F5344CB8AC3E}">
        <p14:creationId xmlns:p14="http://schemas.microsoft.com/office/powerpoint/2010/main" val="1213123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1760E-05E1-481D-B539-A16FA1A29654}"/>
              </a:ext>
            </a:extLst>
          </p:cNvPr>
          <p:cNvSpPr>
            <a:spLocks noGrp="1"/>
          </p:cNvSpPr>
          <p:nvPr>
            <p:ph type="title"/>
          </p:nvPr>
        </p:nvSpPr>
        <p:spPr/>
        <p:txBody>
          <a:bodyPr/>
          <a:lstStyle/>
          <a:p>
            <a:r>
              <a:rPr lang="en-US" dirty="0"/>
              <a:t>Objective</a:t>
            </a:r>
          </a:p>
        </p:txBody>
      </p:sp>
      <p:sp>
        <p:nvSpPr>
          <p:cNvPr id="3" name="Content Placeholder 2">
            <a:extLst>
              <a:ext uri="{FF2B5EF4-FFF2-40B4-BE49-F238E27FC236}">
                <a16:creationId xmlns:a16="http://schemas.microsoft.com/office/drawing/2014/main" id="{511E3A69-F640-45F4-911A-D4908E85FD29}"/>
              </a:ext>
            </a:extLst>
          </p:cNvPr>
          <p:cNvSpPr>
            <a:spLocks noGrp="1"/>
          </p:cNvSpPr>
          <p:nvPr>
            <p:ph idx="1"/>
          </p:nvPr>
        </p:nvSpPr>
        <p:spPr/>
        <p:txBody>
          <a:bodyPr/>
          <a:lstStyle/>
          <a:p>
            <a:pPr marL="514350" indent="-514350">
              <a:buFont typeface="+mj-lt"/>
              <a:buAutoNum type="arabicPeriod"/>
            </a:pPr>
            <a:r>
              <a:rPr lang="en-US" dirty="0"/>
              <a:t>Address key aspects related to using portfolio optimization in practice</a:t>
            </a:r>
          </a:p>
          <a:p>
            <a:pPr marL="514350" indent="-514350">
              <a:buFont typeface="+mj-lt"/>
              <a:buAutoNum type="arabicPeriod"/>
            </a:pPr>
            <a:r>
              <a:rPr lang="en-US" dirty="0"/>
              <a:t>Selectively highlight some of the new trends and developments in portfolio optimization methods</a:t>
            </a:r>
          </a:p>
        </p:txBody>
      </p:sp>
    </p:spTree>
    <p:extLst>
      <p:ext uri="{BB962C8B-B14F-4D97-AF65-F5344CB8AC3E}">
        <p14:creationId xmlns:p14="http://schemas.microsoft.com/office/powerpoint/2010/main" val="3958496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C72D0-8420-4277-9D83-DE248F7106E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B87AB81E-C3CF-42CA-A7B8-230E83A5584D}"/>
              </a:ext>
            </a:extLst>
          </p:cNvPr>
          <p:cNvSpPr>
            <a:spLocks noGrp="1"/>
          </p:cNvSpPr>
          <p:nvPr>
            <p:ph idx="1"/>
          </p:nvPr>
        </p:nvSpPr>
        <p:spPr/>
        <p:txBody>
          <a:bodyPr/>
          <a:lstStyle/>
          <a:p>
            <a:pPr marL="514350" indent="-514350">
              <a:buFont typeface="+mj-lt"/>
              <a:buAutoNum type="arabicPeriod"/>
            </a:pPr>
            <a:r>
              <a:rPr lang="en-US" dirty="0"/>
              <a:t>Introduction</a:t>
            </a:r>
          </a:p>
          <a:p>
            <a:pPr marL="514350" indent="-514350">
              <a:buFont typeface="+mj-lt"/>
              <a:buAutoNum type="arabicPeriod"/>
            </a:pPr>
            <a:r>
              <a:rPr lang="en-US" dirty="0"/>
              <a:t>Mean-Variance Optimization (MVO)</a:t>
            </a:r>
          </a:p>
          <a:p>
            <a:pPr marL="514350" indent="-514350">
              <a:buFont typeface="+mj-lt"/>
              <a:buAutoNum type="arabicPeriod"/>
            </a:pPr>
            <a:r>
              <a:rPr lang="en-US" dirty="0"/>
              <a:t>Extensions of MVO </a:t>
            </a:r>
          </a:p>
          <a:p>
            <a:pPr marL="514350" indent="-514350">
              <a:buFont typeface="+mj-lt"/>
              <a:buAutoNum type="arabicPeriod"/>
            </a:pPr>
            <a:r>
              <a:rPr lang="en-US" dirty="0"/>
              <a:t>New Directions in Portfolio Optimization</a:t>
            </a:r>
          </a:p>
        </p:txBody>
      </p:sp>
    </p:spTree>
    <p:extLst>
      <p:ext uri="{BB962C8B-B14F-4D97-AF65-F5344CB8AC3E}">
        <p14:creationId xmlns:p14="http://schemas.microsoft.com/office/powerpoint/2010/main" val="1686198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9CDC5-D0D6-429E-A20E-6A9E281C8027}"/>
              </a:ext>
            </a:extLst>
          </p:cNvPr>
          <p:cNvSpPr>
            <a:spLocks noGrp="1"/>
          </p:cNvSpPr>
          <p:nvPr>
            <p:ph type="title"/>
          </p:nvPr>
        </p:nvSpPr>
        <p:spPr/>
        <p:txBody>
          <a:bodyPr/>
          <a:lstStyle/>
          <a:p>
            <a:r>
              <a:rPr lang="en-US" dirty="0"/>
              <a:t>1. Introduction</a:t>
            </a:r>
          </a:p>
        </p:txBody>
      </p:sp>
      <p:sp>
        <p:nvSpPr>
          <p:cNvPr id="3" name="Content Placeholder 2">
            <a:extLst>
              <a:ext uri="{FF2B5EF4-FFF2-40B4-BE49-F238E27FC236}">
                <a16:creationId xmlns:a16="http://schemas.microsoft.com/office/drawing/2014/main" id="{C9997FCE-8FC3-4559-9E4C-B1AAE6AEB505}"/>
              </a:ext>
            </a:extLst>
          </p:cNvPr>
          <p:cNvSpPr>
            <a:spLocks noGrp="1"/>
          </p:cNvSpPr>
          <p:nvPr>
            <p:ph idx="1"/>
          </p:nvPr>
        </p:nvSpPr>
        <p:spPr/>
        <p:txBody>
          <a:bodyPr/>
          <a:lstStyle/>
          <a:p>
            <a:pPr marL="0" indent="0">
              <a:buNone/>
            </a:pPr>
            <a:r>
              <a:rPr lang="en-US" dirty="0"/>
              <a:t>Portfolio optimization research essentially attempts to answer a fundamental question for every investor:</a:t>
            </a:r>
          </a:p>
          <a:p>
            <a:pPr marL="0" indent="0">
              <a:buNone/>
            </a:pPr>
            <a:r>
              <a:rPr lang="en-US" dirty="0"/>
              <a:t>	</a:t>
            </a:r>
            <a:r>
              <a:rPr lang="en-US" i="1" dirty="0"/>
              <a:t>How should I distribute my funds amongst the various 	investment choices?</a:t>
            </a:r>
          </a:p>
          <a:p>
            <a:pPr marL="0" indent="0">
              <a:buNone/>
            </a:pPr>
            <a:r>
              <a:rPr lang="en-US" dirty="0"/>
              <a:t>This question is entirely unavoidable and must be answered by every investor. Unsurprisingly, this has been a popular research topic in finance for decades.</a:t>
            </a:r>
          </a:p>
          <a:p>
            <a:pPr marL="0" indent="0">
              <a:buNone/>
            </a:pPr>
            <a:endParaRPr lang="en-US" dirty="0"/>
          </a:p>
        </p:txBody>
      </p:sp>
    </p:spTree>
    <p:extLst>
      <p:ext uri="{BB962C8B-B14F-4D97-AF65-F5344CB8AC3E}">
        <p14:creationId xmlns:p14="http://schemas.microsoft.com/office/powerpoint/2010/main" val="190991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A1FB2-A9E6-4E8C-A4E0-5C567FFF6F43}"/>
              </a:ext>
            </a:extLst>
          </p:cNvPr>
          <p:cNvSpPr>
            <a:spLocks noGrp="1"/>
          </p:cNvSpPr>
          <p:nvPr>
            <p:ph type="title"/>
          </p:nvPr>
        </p:nvSpPr>
        <p:spPr/>
        <p:txBody>
          <a:bodyPr/>
          <a:lstStyle/>
          <a:p>
            <a:r>
              <a:rPr lang="en-US" dirty="0"/>
              <a:t>2. Mean-Variance Optimization (MVO)</a:t>
            </a:r>
          </a:p>
        </p:txBody>
      </p:sp>
      <p:sp>
        <p:nvSpPr>
          <p:cNvPr id="3" name="Content Placeholder 2">
            <a:extLst>
              <a:ext uri="{FF2B5EF4-FFF2-40B4-BE49-F238E27FC236}">
                <a16:creationId xmlns:a16="http://schemas.microsoft.com/office/drawing/2014/main" id="{B0F0D43A-0C79-4E6E-9857-956CB8FFCB30}"/>
              </a:ext>
            </a:extLst>
          </p:cNvPr>
          <p:cNvSpPr>
            <a:spLocks noGrp="1"/>
          </p:cNvSpPr>
          <p:nvPr>
            <p:ph idx="1"/>
          </p:nvPr>
        </p:nvSpPr>
        <p:spPr/>
        <p:txBody>
          <a:bodyPr>
            <a:normAutofit fontScale="92500" lnSpcReduction="10000"/>
          </a:bodyPr>
          <a:lstStyle/>
          <a:p>
            <a:r>
              <a:rPr lang="en-US" dirty="0"/>
              <a:t>Henry Markowitz revolutionized the portfolio optimization conversation in 1952, when he published his theory popularly referred to as </a:t>
            </a:r>
            <a:r>
              <a:rPr lang="en-US" i="1" dirty="0"/>
              <a:t>Modern Portfolio Theory</a:t>
            </a:r>
          </a:p>
          <a:p>
            <a:r>
              <a:rPr lang="en-US" dirty="0"/>
              <a:t>Markowitz established the expected return and standard deviation as the methods for quantifying a security's return and risk </a:t>
            </a:r>
          </a:p>
          <a:p>
            <a:r>
              <a:rPr lang="en-US" dirty="0"/>
              <a:t>He then presented the idea that investing can be seen quantitatively as a trade-off between risk and return</a:t>
            </a:r>
          </a:p>
          <a:p>
            <a:r>
              <a:rPr lang="en-US" dirty="0"/>
              <a:t>While these things seem intuitive, This paper provided a solid framework for quantitatively measuring risk and return.</a:t>
            </a:r>
          </a:p>
          <a:p>
            <a:endParaRPr lang="en-US" dirty="0"/>
          </a:p>
          <a:p>
            <a:pPr marL="0" indent="0">
              <a:buNone/>
            </a:pPr>
            <a:endParaRPr lang="en-US" dirty="0"/>
          </a:p>
        </p:txBody>
      </p:sp>
    </p:spTree>
    <p:extLst>
      <p:ext uri="{BB962C8B-B14F-4D97-AF65-F5344CB8AC3E}">
        <p14:creationId xmlns:p14="http://schemas.microsoft.com/office/powerpoint/2010/main" val="2363035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79F4C-8794-40B3-B40D-06905FF61616}"/>
              </a:ext>
            </a:extLst>
          </p:cNvPr>
          <p:cNvSpPr>
            <a:spLocks noGrp="1"/>
          </p:cNvSpPr>
          <p:nvPr>
            <p:ph type="title"/>
          </p:nvPr>
        </p:nvSpPr>
        <p:spPr/>
        <p:txBody>
          <a:bodyPr/>
          <a:lstStyle/>
          <a:p>
            <a:r>
              <a:rPr lang="en-US" dirty="0"/>
              <a:t>2. Mean-Variance Optimization (MVO)</a:t>
            </a:r>
          </a:p>
        </p:txBody>
      </p:sp>
      <p:sp>
        <p:nvSpPr>
          <p:cNvPr id="3" name="Content Placeholder 2">
            <a:extLst>
              <a:ext uri="{FF2B5EF4-FFF2-40B4-BE49-F238E27FC236}">
                <a16:creationId xmlns:a16="http://schemas.microsoft.com/office/drawing/2014/main" id="{B6CB848C-0EFA-4BFA-8AF4-333333D2DF44}"/>
              </a:ext>
            </a:extLst>
          </p:cNvPr>
          <p:cNvSpPr>
            <a:spLocks noGrp="1"/>
          </p:cNvSpPr>
          <p:nvPr>
            <p:ph idx="1"/>
          </p:nvPr>
        </p:nvSpPr>
        <p:spPr/>
        <p:txBody>
          <a:bodyPr>
            <a:normAutofit fontScale="92500" lnSpcReduction="10000"/>
          </a:bodyPr>
          <a:lstStyle/>
          <a:p>
            <a:r>
              <a:rPr lang="en-US" dirty="0"/>
              <a:t>He was able to show the power of considering covariances when evaluating the risk of an entire portfolio</a:t>
            </a:r>
          </a:p>
          <a:p>
            <a:r>
              <a:rPr lang="en-US" dirty="0"/>
              <a:t>This theory established portfolio construction as an optimization problem, where the goal is minimize risk for a given expected return or maximize return for a given risk level. </a:t>
            </a:r>
          </a:p>
          <a:p>
            <a:r>
              <a:rPr lang="en-US" dirty="0"/>
              <a:t>According to this paper, this paper, over 19,000 articles on Google Scholar cite Markowitz’s original paper</a:t>
            </a:r>
          </a:p>
          <a:p>
            <a:r>
              <a:rPr lang="en-US" dirty="0"/>
              <a:t>We all know the math so I will skip it</a:t>
            </a:r>
          </a:p>
        </p:txBody>
      </p:sp>
    </p:spTree>
    <p:extLst>
      <p:ext uri="{BB962C8B-B14F-4D97-AF65-F5344CB8AC3E}">
        <p14:creationId xmlns:p14="http://schemas.microsoft.com/office/powerpoint/2010/main" val="100873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BDCC7-BE32-4D41-ABD6-D71A7DF26CC9}"/>
              </a:ext>
            </a:extLst>
          </p:cNvPr>
          <p:cNvSpPr>
            <a:spLocks noGrp="1"/>
          </p:cNvSpPr>
          <p:nvPr>
            <p:ph type="title"/>
          </p:nvPr>
        </p:nvSpPr>
        <p:spPr/>
        <p:txBody>
          <a:bodyPr/>
          <a:lstStyle/>
          <a:p>
            <a:r>
              <a:rPr lang="en-US" dirty="0"/>
              <a:t>Problems with MVO</a:t>
            </a:r>
          </a:p>
        </p:txBody>
      </p:sp>
      <p:sp>
        <p:nvSpPr>
          <p:cNvPr id="3" name="Content Placeholder 2">
            <a:extLst>
              <a:ext uri="{FF2B5EF4-FFF2-40B4-BE49-F238E27FC236}">
                <a16:creationId xmlns:a16="http://schemas.microsoft.com/office/drawing/2014/main" id="{5F37A23F-9728-4587-8D51-BE9A9148EEA0}"/>
              </a:ext>
            </a:extLst>
          </p:cNvPr>
          <p:cNvSpPr>
            <a:spLocks noGrp="1"/>
          </p:cNvSpPr>
          <p:nvPr>
            <p:ph idx="1"/>
          </p:nvPr>
        </p:nvSpPr>
        <p:spPr/>
        <p:txBody>
          <a:bodyPr>
            <a:normAutofit fontScale="92500" lnSpcReduction="10000"/>
          </a:bodyPr>
          <a:lstStyle/>
          <a:p>
            <a:r>
              <a:rPr lang="en-US" dirty="0"/>
              <a:t>MVO is far from perfect</a:t>
            </a:r>
          </a:p>
          <a:p>
            <a:r>
              <a:rPr lang="en-US" dirty="0"/>
              <a:t>Forecast estimation errors and optimization errors can result in poorly diversified portfolios</a:t>
            </a:r>
          </a:p>
          <a:p>
            <a:r>
              <a:rPr lang="en-US" dirty="0"/>
              <a:t>Equally weighted portfolios often outperform MVO portfolios in practical applications</a:t>
            </a:r>
          </a:p>
          <a:p>
            <a:r>
              <a:rPr lang="en-US" dirty="0"/>
              <a:t>This does not necessarily imply that MVO is flawed.</a:t>
            </a:r>
          </a:p>
          <a:p>
            <a:r>
              <a:rPr lang="en-US" dirty="0"/>
              <a:t>It does mean that is must be modified when used in practice to achieve reliable, stable, and robust results with respect to both optimization and model errors</a:t>
            </a:r>
          </a:p>
        </p:txBody>
      </p:sp>
    </p:spTree>
    <p:extLst>
      <p:ext uri="{BB962C8B-B14F-4D97-AF65-F5344CB8AC3E}">
        <p14:creationId xmlns:p14="http://schemas.microsoft.com/office/powerpoint/2010/main" val="3079098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4937E-E9CA-412B-A7D3-2625096B9037}"/>
              </a:ext>
            </a:extLst>
          </p:cNvPr>
          <p:cNvSpPr>
            <a:spLocks noGrp="1"/>
          </p:cNvSpPr>
          <p:nvPr>
            <p:ph type="title"/>
          </p:nvPr>
        </p:nvSpPr>
        <p:spPr/>
        <p:txBody>
          <a:bodyPr/>
          <a:lstStyle/>
          <a:p>
            <a:r>
              <a:rPr lang="en-US" dirty="0"/>
              <a:t>3. Extensions of MVO</a:t>
            </a:r>
          </a:p>
        </p:txBody>
      </p:sp>
      <p:sp>
        <p:nvSpPr>
          <p:cNvPr id="3" name="Content Placeholder 2">
            <a:extLst>
              <a:ext uri="{FF2B5EF4-FFF2-40B4-BE49-F238E27FC236}">
                <a16:creationId xmlns:a16="http://schemas.microsoft.com/office/drawing/2014/main" id="{336EE63A-D8EF-4259-94CD-C3D9911F6154}"/>
              </a:ext>
            </a:extLst>
          </p:cNvPr>
          <p:cNvSpPr>
            <a:spLocks noGrp="1"/>
          </p:cNvSpPr>
          <p:nvPr>
            <p:ph idx="1"/>
          </p:nvPr>
        </p:nvSpPr>
        <p:spPr/>
        <p:txBody>
          <a:bodyPr/>
          <a:lstStyle/>
          <a:p>
            <a:pPr marL="0" indent="0">
              <a:buNone/>
            </a:pPr>
            <a:r>
              <a:rPr lang="en-US" dirty="0"/>
              <a:t>Extensions include:</a:t>
            </a:r>
          </a:p>
          <a:p>
            <a:pPr marL="914400" lvl="1" indent="-457200">
              <a:buFont typeface="+mj-lt"/>
              <a:buAutoNum type="arabicPeriod"/>
            </a:pPr>
            <a:r>
              <a:rPr lang="en-US" dirty="0"/>
              <a:t>the inclusion of transaction costs and tax effects</a:t>
            </a:r>
          </a:p>
          <a:p>
            <a:pPr marL="914400" lvl="1" indent="-457200">
              <a:buFont typeface="+mj-lt"/>
              <a:buAutoNum type="arabicPeriod"/>
            </a:pPr>
            <a:r>
              <a:rPr lang="en-US" dirty="0"/>
              <a:t>The inclusion of various types of constraints that take specific investment guidelines and institutional features into account</a:t>
            </a:r>
          </a:p>
          <a:p>
            <a:pPr marL="914400" lvl="1" indent="-457200">
              <a:buFont typeface="+mj-lt"/>
              <a:buAutoNum type="arabicPeriod"/>
            </a:pPr>
            <a:r>
              <a:rPr lang="en-US" dirty="0"/>
              <a:t>Modeling and quantifying the impact of the impact of estimation errors in risk and return forecasts on the portfolios via Bayesian techniques and stochastic optimization, or other robust optimization approaches</a:t>
            </a:r>
          </a:p>
          <a:p>
            <a:pPr lvl="1"/>
            <a:endParaRPr lang="en-US" dirty="0"/>
          </a:p>
        </p:txBody>
      </p:sp>
    </p:spTree>
    <p:extLst>
      <p:ext uri="{BB962C8B-B14F-4D97-AF65-F5344CB8AC3E}">
        <p14:creationId xmlns:p14="http://schemas.microsoft.com/office/powerpoint/2010/main" val="4180675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23477-F69A-4F08-833D-F22E266E70A3}"/>
              </a:ext>
            </a:extLst>
          </p:cNvPr>
          <p:cNvSpPr>
            <a:spLocks noGrp="1"/>
          </p:cNvSpPr>
          <p:nvPr>
            <p:ph type="title"/>
          </p:nvPr>
        </p:nvSpPr>
        <p:spPr/>
        <p:txBody>
          <a:bodyPr/>
          <a:lstStyle/>
          <a:p>
            <a:r>
              <a:rPr lang="en-US" dirty="0"/>
              <a:t>3.1 Incorporating Transaction Costs into MVO</a:t>
            </a:r>
          </a:p>
        </p:txBody>
      </p:sp>
      <p:sp>
        <p:nvSpPr>
          <p:cNvPr id="3" name="Content Placeholder 2">
            <a:extLst>
              <a:ext uri="{FF2B5EF4-FFF2-40B4-BE49-F238E27FC236}">
                <a16:creationId xmlns:a16="http://schemas.microsoft.com/office/drawing/2014/main" id="{720DD3B8-AAB3-4D4E-A457-4934B95ECC5A}"/>
              </a:ext>
            </a:extLst>
          </p:cNvPr>
          <p:cNvSpPr>
            <a:spLocks noGrp="1"/>
          </p:cNvSpPr>
          <p:nvPr>
            <p:ph idx="1"/>
          </p:nvPr>
        </p:nvSpPr>
        <p:spPr/>
        <p:txBody>
          <a:bodyPr>
            <a:normAutofit fontScale="92500" lnSpcReduction="20000"/>
          </a:bodyPr>
          <a:lstStyle/>
          <a:p>
            <a:r>
              <a:rPr lang="en-US" dirty="0"/>
              <a:t>Transaction costs consist of:</a:t>
            </a:r>
          </a:p>
          <a:p>
            <a:pPr lvl="1"/>
            <a:r>
              <a:rPr lang="en-US" dirty="0"/>
              <a:t>Direct costs such as commissions, taxes, bid-ask spread</a:t>
            </a:r>
          </a:p>
          <a:p>
            <a:pPr lvl="1"/>
            <a:r>
              <a:rPr lang="en-US" dirty="0"/>
              <a:t>Indirect costs such as slippage</a:t>
            </a:r>
          </a:p>
          <a:p>
            <a:r>
              <a:rPr lang="en-US" dirty="0"/>
              <a:t>Traditionally, portfolio allocation decisions are independently of trading cost considerations, which are considered the trading desk’s problem.</a:t>
            </a:r>
          </a:p>
          <a:p>
            <a:r>
              <a:rPr lang="en-US" dirty="0"/>
              <a:t>This often damages the realized risk-adjusted returns because of the trading costs were larger than expected</a:t>
            </a:r>
          </a:p>
          <a:p>
            <a:r>
              <a:rPr lang="en-US" dirty="0"/>
              <a:t>Including transaction cost forecasting, particularly slippage, in the optimization equation leads to superior realized risk-adjusted performance</a:t>
            </a:r>
          </a:p>
        </p:txBody>
      </p:sp>
    </p:spTree>
    <p:extLst>
      <p:ext uri="{BB962C8B-B14F-4D97-AF65-F5344CB8AC3E}">
        <p14:creationId xmlns:p14="http://schemas.microsoft.com/office/powerpoint/2010/main" val="2830729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462</TotalTime>
  <Words>1326</Words>
  <Application>Microsoft Office PowerPoint</Application>
  <PresentationFormat>Widescreen</PresentationFormat>
  <Paragraphs>106</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Tw Cen MT</vt:lpstr>
      <vt:lpstr>Circuit</vt:lpstr>
      <vt:lpstr>60 Years of Portfolio Optimization: Practical Challenges and Current Trends</vt:lpstr>
      <vt:lpstr>Objective</vt:lpstr>
      <vt:lpstr>Outline</vt:lpstr>
      <vt:lpstr>1. Introduction</vt:lpstr>
      <vt:lpstr>2. Mean-Variance Optimization (MVO)</vt:lpstr>
      <vt:lpstr>2. Mean-Variance Optimization (MVO)</vt:lpstr>
      <vt:lpstr>Problems with MVO</vt:lpstr>
      <vt:lpstr>3. Extensions of MVO</vt:lpstr>
      <vt:lpstr>3.1 Incorporating Transaction Costs into MVO</vt:lpstr>
      <vt:lpstr>3.1 MVO model with Transaction costs</vt:lpstr>
      <vt:lpstr>3.2 Constraints on Portfolio Optimization</vt:lpstr>
      <vt:lpstr>3.2 Constraints on Portfolio Optimization</vt:lpstr>
      <vt:lpstr>3.3 Estimation Error Issues</vt:lpstr>
      <vt:lpstr>3.3 Estimation Error Issues</vt:lpstr>
      <vt:lpstr>4. New Directions in Portfolio Optimization</vt:lpstr>
      <vt:lpstr>4.1 Multi-Period Optimization</vt:lpstr>
      <vt:lpstr>4.2 Risk-Parity</vt:lpstr>
      <vt:lpstr>My Opinion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60 Years of Portfolio Optimization: Practical Challenges and Current Trends</dc:title>
  <dc:creator>Tim Robin</dc:creator>
  <cp:lastModifiedBy>Tim Robin</cp:lastModifiedBy>
  <cp:revision>1</cp:revision>
  <dcterms:created xsi:type="dcterms:W3CDTF">2019-10-02T16:06:07Z</dcterms:created>
  <dcterms:modified xsi:type="dcterms:W3CDTF">2019-10-02T23:48:48Z</dcterms:modified>
</cp:coreProperties>
</file>