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08" r:id="rId1"/>
  </p:sldMasterIdLst>
  <p:notesMasterIdLst>
    <p:notesMasterId r:id="rId27"/>
  </p:notesMasterIdLst>
  <p:sldIdLst>
    <p:sldId id="256" r:id="rId2"/>
    <p:sldId id="257" r:id="rId3"/>
    <p:sldId id="258" r:id="rId4"/>
    <p:sldId id="259" r:id="rId5"/>
    <p:sldId id="260" r:id="rId6"/>
    <p:sldId id="261" r:id="rId7"/>
    <p:sldId id="275" r:id="rId8"/>
    <p:sldId id="262" r:id="rId9"/>
    <p:sldId id="263" r:id="rId10"/>
    <p:sldId id="264" r:id="rId11"/>
    <p:sldId id="265" r:id="rId12"/>
    <p:sldId id="267" r:id="rId13"/>
    <p:sldId id="266" r:id="rId14"/>
    <p:sldId id="268" r:id="rId15"/>
    <p:sldId id="270" r:id="rId16"/>
    <p:sldId id="273" r:id="rId17"/>
    <p:sldId id="269" r:id="rId18"/>
    <p:sldId id="271" r:id="rId19"/>
    <p:sldId id="276" r:id="rId20"/>
    <p:sldId id="272" r:id="rId21"/>
    <p:sldId id="277" r:id="rId22"/>
    <p:sldId id="278" r:id="rId23"/>
    <p:sldId id="279" r:id="rId24"/>
    <p:sldId id="274" r:id="rId25"/>
    <p:sldId id="280" r:id="rId2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8D4F0722-4128-374C-B53B-DE7FC4839F17}">
          <p14:sldIdLst>
            <p14:sldId id="256"/>
            <p14:sldId id="257"/>
          </p14:sldIdLst>
        </p14:section>
        <p14:section name="Background and Hypothesis" id="{EF0ECFB9-806D-0B43-B4DC-A2522D513EE0}">
          <p14:sldIdLst>
            <p14:sldId id="258"/>
            <p14:sldId id="259"/>
            <p14:sldId id="260"/>
          </p14:sldIdLst>
        </p14:section>
        <p14:section name="Research Design" id="{B0AE0C3C-0E6C-6746-8F0C-651C76C367C7}">
          <p14:sldIdLst>
            <p14:sldId id="261"/>
            <p14:sldId id="275"/>
            <p14:sldId id="262"/>
            <p14:sldId id="263"/>
            <p14:sldId id="264"/>
            <p14:sldId id="265"/>
            <p14:sldId id="267"/>
          </p14:sldIdLst>
        </p14:section>
        <p14:section name="Sample Selection" id="{8BC60A41-758B-B142-9CC3-79A095D1378B}">
          <p14:sldIdLst>
            <p14:sldId id="266"/>
            <p14:sldId id="268"/>
          </p14:sldIdLst>
        </p14:section>
        <p14:section name="Result" id="{2658CBAF-D264-8F41-AD3B-97BFCFF0E140}">
          <p14:sldIdLst>
            <p14:sldId id="270"/>
            <p14:sldId id="273"/>
            <p14:sldId id="269"/>
            <p14:sldId id="271"/>
            <p14:sldId id="276"/>
            <p14:sldId id="272"/>
            <p14:sldId id="277"/>
            <p14:sldId id="278"/>
            <p14:sldId id="279"/>
          </p14:sldIdLst>
        </p14:section>
        <p14:section name="My own view" id="{ED9780F3-8CEE-2042-A05E-AE6B0E8062CA}">
          <p14:sldIdLst>
            <p14:sldId id="274"/>
            <p14:sldId id="280"/>
          </p14:sldIdLst>
        </p14:section>
      </p14:section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rosoft Office 用户" initials="MO用" lastIdx="1" clrIdx="0">
    <p:extLst>
      <p:ext uri="{19B8F6BF-5375-455C-9EA6-DF929625EA0E}">
        <p15:presenceInfo xmlns:p15="http://schemas.microsoft.com/office/powerpoint/2012/main" userId="Microsoft Office 用户"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875"/>
    <p:restoredTop sz="86214"/>
  </p:normalViewPr>
  <p:slideViewPr>
    <p:cSldViewPr snapToGrid="0" snapToObjects="1">
      <p:cViewPr>
        <p:scale>
          <a:sx n="126" d="100"/>
          <a:sy n="126" d="100"/>
        </p:scale>
        <p:origin x="-320"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CC6CB59-23C8-7D49-B02D-6AFA01972166}" type="datetimeFigureOut">
              <a:rPr lang="en-US" smtClean="0"/>
              <a:t>9/16/19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87D958-2131-FD49-BD90-9F3EAA3108CF}" type="slidenum">
              <a:rPr lang="en-US" smtClean="0"/>
              <a:t>‹#›</a:t>
            </a:fld>
            <a:endParaRPr lang="en-US"/>
          </a:p>
        </p:txBody>
      </p:sp>
    </p:spTree>
    <p:extLst>
      <p:ext uri="{BB962C8B-B14F-4D97-AF65-F5344CB8AC3E}">
        <p14:creationId xmlns:p14="http://schemas.microsoft.com/office/powerpoint/2010/main" val="32899032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 The competitive strategy literature (Porter 1980, 1985): product differentiation is achieved through primary operations and a growing demand for the firms’ products. Firms pursuing product differentiation are able to retain their competitive advantage in the long run and can charge a premium for their products because it is difficult for competing firms to emulate their strategy. On the other hand, it is relatively easy for competitors to emulate the strategy of ‘‘cost-leaders’’ by cutting costs in a similar manner (such as pension plans or healthcare costs). </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Proactive vs reactive: </a:t>
            </a:r>
            <a:r>
              <a:rPr lang="en-US" sz="1200" kern="1200" dirty="0">
                <a:solidFill>
                  <a:schemeClr val="tx1"/>
                </a:solidFill>
                <a:effectLst/>
                <a:latin typeface="+mn-lt"/>
                <a:ea typeface="+mn-ea"/>
                <a:cs typeface="+mn-cs"/>
              </a:rPr>
              <a:t>Troubled firms often react to financial distress by utilizing cost cutting as a short-term remedy rather than a long-run solution. One concern with cost cutting programs is that firms are likely to lose the ‘‘muscle’’ while cutting the ‘‘fat,’’ thus hurting the profitability in the long run.3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 External: inventory stuffing, bill and hold, early buy-back</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Internal: bad debt, restructuring charges</a:t>
            </a:r>
            <a:endParaRPr lang="en-US" dirty="0"/>
          </a:p>
          <a:p>
            <a:endParaRPr lang="en-US" dirty="0"/>
          </a:p>
        </p:txBody>
      </p:sp>
      <p:sp>
        <p:nvSpPr>
          <p:cNvPr id="4" name="Slide Number Placeholder 3"/>
          <p:cNvSpPr>
            <a:spLocks noGrp="1"/>
          </p:cNvSpPr>
          <p:nvPr>
            <p:ph type="sldNum" sz="quarter" idx="5"/>
          </p:nvPr>
        </p:nvSpPr>
        <p:spPr/>
        <p:txBody>
          <a:bodyPr/>
          <a:lstStyle/>
          <a:p>
            <a:fld id="{C087D958-2131-FD49-BD90-9F3EAA3108CF}" type="slidenum">
              <a:rPr lang="en-US" smtClean="0"/>
              <a:t>4</a:t>
            </a:fld>
            <a:endParaRPr lang="en-US"/>
          </a:p>
        </p:txBody>
      </p:sp>
    </p:spTree>
    <p:extLst>
      <p:ext uri="{BB962C8B-B14F-4D97-AF65-F5344CB8AC3E}">
        <p14:creationId xmlns:p14="http://schemas.microsoft.com/office/powerpoint/2010/main" val="38352888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Total Accruals are measured as the difference between income before extraordinary items (#123) and operating cash flow (#308) net of cash flow from extraordinary items (#124) from the cash flow statement.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Working capital accruals (WC Accruals) are computed by adding depreciation expenses (#14) to total accruals.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Abnormal Accruals are estimated as the residuals from the cross-sectional modified Jones (1991) model.7 </a:t>
            </a:r>
            <a:endParaRPr lang="en-US" dirty="0"/>
          </a:p>
          <a:p>
            <a:endParaRPr lang="en-US" dirty="0"/>
          </a:p>
        </p:txBody>
      </p:sp>
      <p:sp>
        <p:nvSpPr>
          <p:cNvPr id="4" name="Slide Number Placeholder 3"/>
          <p:cNvSpPr>
            <a:spLocks noGrp="1"/>
          </p:cNvSpPr>
          <p:nvPr>
            <p:ph type="sldNum" sz="quarter" idx="5"/>
          </p:nvPr>
        </p:nvSpPr>
        <p:spPr/>
        <p:txBody>
          <a:bodyPr/>
          <a:lstStyle/>
          <a:p>
            <a:fld id="{C087D958-2131-FD49-BD90-9F3EAA3108CF}" type="slidenum">
              <a:rPr lang="en-US" smtClean="0"/>
              <a:t>8</a:t>
            </a:fld>
            <a:endParaRPr lang="en-US"/>
          </a:p>
        </p:txBody>
      </p:sp>
    </p:spTree>
    <p:extLst>
      <p:ext uri="{BB962C8B-B14F-4D97-AF65-F5344CB8AC3E}">
        <p14:creationId xmlns:p14="http://schemas.microsoft.com/office/powerpoint/2010/main" val="13581394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Model (1a): examines the two broad groups S and NS</a:t>
            </a:r>
          </a:p>
          <a:p>
            <a:r>
              <a:rPr lang="en-US" dirty="0"/>
              <a:t>Model (1b): examines the finer groups SO, SNO, NSO, NSNO</a:t>
            </a:r>
          </a:p>
        </p:txBody>
      </p:sp>
      <p:sp>
        <p:nvSpPr>
          <p:cNvPr id="4" name="Slide Number Placeholder 3"/>
          <p:cNvSpPr>
            <a:spLocks noGrp="1"/>
          </p:cNvSpPr>
          <p:nvPr>
            <p:ph type="sldNum" sz="quarter" idx="5"/>
          </p:nvPr>
        </p:nvSpPr>
        <p:spPr/>
        <p:txBody>
          <a:bodyPr/>
          <a:lstStyle/>
          <a:p>
            <a:fld id="{C087D958-2131-FD49-BD90-9F3EAA3108CF}" type="slidenum">
              <a:rPr lang="en-US" smtClean="0"/>
              <a:t>9</a:t>
            </a:fld>
            <a:endParaRPr lang="en-US"/>
          </a:p>
        </p:txBody>
      </p:sp>
    </p:spTree>
    <p:extLst>
      <p:ext uri="{BB962C8B-B14F-4D97-AF65-F5344CB8AC3E}">
        <p14:creationId xmlns:p14="http://schemas.microsoft.com/office/powerpoint/2010/main" val="20579889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Model 1a1b look at the persistence of earnings levels, </a:t>
            </a:r>
            <a:r>
              <a:rPr lang="en-US" dirty="0" err="1"/>
              <a:t>Dechow</a:t>
            </a:r>
            <a:r>
              <a:rPr lang="en-US" dirty="0"/>
              <a:t> et al. shows that earnings changes are on average negatively serially correlated, suggesting that the earnings process is mean reverting. --&gt; expect that earnings growth is less likely to reverse when it is sustained through revenue increases</a:t>
            </a:r>
          </a:p>
        </p:txBody>
      </p:sp>
      <p:sp>
        <p:nvSpPr>
          <p:cNvPr id="4" name="Slide Number Placeholder 3"/>
          <p:cNvSpPr>
            <a:spLocks noGrp="1"/>
          </p:cNvSpPr>
          <p:nvPr>
            <p:ph type="sldNum" sz="quarter" idx="5"/>
          </p:nvPr>
        </p:nvSpPr>
        <p:spPr/>
        <p:txBody>
          <a:bodyPr/>
          <a:lstStyle/>
          <a:p>
            <a:fld id="{C087D958-2131-FD49-BD90-9F3EAA3108CF}" type="slidenum">
              <a:rPr lang="en-US" smtClean="0"/>
              <a:t>10</a:t>
            </a:fld>
            <a:endParaRPr lang="en-US"/>
          </a:p>
        </p:txBody>
      </p:sp>
    </p:spTree>
    <p:extLst>
      <p:ext uri="{BB962C8B-B14F-4D97-AF65-F5344CB8AC3E}">
        <p14:creationId xmlns:p14="http://schemas.microsoft.com/office/powerpoint/2010/main" val="27507598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t>
            </a:r>
            <a:r>
              <a:rPr lang="en-US" altLang="zh-CN" dirty="0"/>
              <a:t>t</a:t>
            </a:r>
            <a:r>
              <a:rPr lang="zh-CN" altLang="en-US" dirty="0"/>
              <a:t> </a:t>
            </a:r>
            <a:r>
              <a:rPr lang="en-US" altLang="zh-CN" dirty="0"/>
              <a:t>is</a:t>
            </a:r>
            <a:r>
              <a:rPr lang="zh-CN" altLang="en-US" dirty="0"/>
              <a:t> </a:t>
            </a:r>
            <a:r>
              <a:rPr lang="en-US" altLang="zh-CN" dirty="0"/>
              <a:t>the</a:t>
            </a:r>
            <a:r>
              <a:rPr lang="zh-CN" altLang="en-US" dirty="0"/>
              <a:t> </a:t>
            </a:r>
            <a:r>
              <a:rPr lang="en-US" altLang="zh-CN" dirty="0"/>
              <a:t>compounded</a:t>
            </a:r>
            <a:r>
              <a:rPr lang="zh-CN" altLang="en-US" dirty="0"/>
              <a:t> </a:t>
            </a:r>
            <a:r>
              <a:rPr lang="en-US" altLang="zh-CN" dirty="0"/>
              <a:t>stock</a:t>
            </a:r>
            <a:r>
              <a:rPr lang="zh-CN" altLang="en-US" dirty="0"/>
              <a:t> </a:t>
            </a:r>
            <a:r>
              <a:rPr lang="en-US" altLang="zh-CN" dirty="0"/>
              <a:t>return</a:t>
            </a:r>
            <a:r>
              <a:rPr lang="zh-CN" altLang="en-US" dirty="0"/>
              <a:t> </a:t>
            </a:r>
            <a:r>
              <a:rPr lang="en-US" altLang="zh-CN" dirty="0"/>
              <a:t>from</a:t>
            </a:r>
            <a:r>
              <a:rPr lang="zh-CN" altLang="en-US" dirty="0"/>
              <a:t> </a:t>
            </a:r>
            <a:r>
              <a:rPr lang="en-US" altLang="zh-CN" dirty="0"/>
              <a:t>the</a:t>
            </a:r>
            <a:r>
              <a:rPr lang="zh-CN" altLang="en-US" dirty="0"/>
              <a:t> </a:t>
            </a:r>
            <a:r>
              <a:rPr lang="en-US" altLang="zh-CN" dirty="0"/>
              <a:t>fourth</a:t>
            </a:r>
            <a:r>
              <a:rPr lang="zh-CN" altLang="en-US" dirty="0"/>
              <a:t> </a:t>
            </a:r>
            <a:r>
              <a:rPr lang="en-US" altLang="zh-CN" dirty="0"/>
              <a:t>month</a:t>
            </a:r>
            <a:r>
              <a:rPr lang="zh-CN" altLang="en-US" dirty="0"/>
              <a:t> </a:t>
            </a:r>
            <a:r>
              <a:rPr lang="en-US" altLang="zh-CN" dirty="0"/>
              <a:t>of</a:t>
            </a:r>
            <a:r>
              <a:rPr lang="zh-CN" altLang="en-US" dirty="0"/>
              <a:t> </a:t>
            </a:r>
            <a:r>
              <a:rPr lang="en-US" altLang="zh-CN" dirty="0"/>
              <a:t>fiscal</a:t>
            </a:r>
            <a:r>
              <a:rPr lang="zh-CN" altLang="en-US" dirty="0"/>
              <a:t> </a:t>
            </a:r>
            <a:r>
              <a:rPr lang="en-US" altLang="zh-CN" dirty="0"/>
              <a:t>year</a:t>
            </a:r>
            <a:r>
              <a:rPr lang="zh-CN" altLang="en-US" dirty="0"/>
              <a:t> </a:t>
            </a:r>
            <a:r>
              <a:rPr lang="en-US" altLang="zh-CN" dirty="0"/>
              <a:t>t</a:t>
            </a:r>
            <a:r>
              <a:rPr lang="zh-CN" altLang="en-US" dirty="0"/>
              <a:t> </a:t>
            </a:r>
            <a:r>
              <a:rPr lang="en-US" altLang="zh-CN" dirty="0"/>
              <a:t>to</a:t>
            </a:r>
            <a:r>
              <a:rPr lang="zh-CN" altLang="en-US" dirty="0"/>
              <a:t> </a:t>
            </a:r>
            <a:r>
              <a:rPr lang="en-US" altLang="zh-CN" dirty="0"/>
              <a:t>the</a:t>
            </a:r>
            <a:r>
              <a:rPr lang="zh-CN" altLang="en-US" dirty="0"/>
              <a:t> </a:t>
            </a:r>
            <a:r>
              <a:rPr lang="en-US" altLang="zh-CN" dirty="0"/>
              <a:t>third</a:t>
            </a:r>
            <a:r>
              <a:rPr lang="zh-CN" altLang="en-US" dirty="0"/>
              <a:t> </a:t>
            </a:r>
            <a:r>
              <a:rPr lang="en-US" altLang="zh-CN" dirty="0"/>
              <a:t>month</a:t>
            </a:r>
            <a:r>
              <a:rPr lang="zh-CN" altLang="en-US" dirty="0"/>
              <a:t> </a:t>
            </a:r>
            <a:r>
              <a:rPr lang="en-US" altLang="zh-CN" dirty="0"/>
              <a:t>after</a:t>
            </a:r>
            <a:r>
              <a:rPr lang="zh-CN" altLang="en-US" dirty="0"/>
              <a:t> </a:t>
            </a:r>
            <a:r>
              <a:rPr lang="en-US" altLang="zh-CN" dirty="0"/>
              <a:t>the</a:t>
            </a:r>
            <a:r>
              <a:rPr lang="zh-CN" altLang="en-US" dirty="0"/>
              <a:t> </a:t>
            </a:r>
            <a:r>
              <a:rPr lang="en-US" altLang="zh-CN" dirty="0"/>
              <a:t>year-end</a:t>
            </a:r>
          </a:p>
          <a:p>
            <a:r>
              <a:rPr lang="en-US" dirty="0"/>
              <a:t>* Use price level models with return models because together they prove a complimentary set of results. </a:t>
            </a:r>
          </a:p>
        </p:txBody>
      </p:sp>
      <p:sp>
        <p:nvSpPr>
          <p:cNvPr id="4" name="Slide Number Placeholder 3"/>
          <p:cNvSpPr>
            <a:spLocks noGrp="1"/>
          </p:cNvSpPr>
          <p:nvPr>
            <p:ph type="sldNum" sz="quarter" idx="5"/>
          </p:nvPr>
        </p:nvSpPr>
        <p:spPr/>
        <p:txBody>
          <a:bodyPr/>
          <a:lstStyle/>
          <a:p>
            <a:fld id="{C087D958-2131-FD49-BD90-9F3EAA3108CF}" type="slidenum">
              <a:rPr lang="en-US" smtClean="0"/>
              <a:t>12</a:t>
            </a:fld>
            <a:endParaRPr lang="en-US"/>
          </a:p>
        </p:txBody>
      </p:sp>
    </p:spTree>
    <p:extLst>
      <p:ext uri="{BB962C8B-B14F-4D97-AF65-F5344CB8AC3E}">
        <p14:creationId xmlns:p14="http://schemas.microsoft.com/office/powerpoint/2010/main" val="11216840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Share Repurchase: Share changes</a:t>
            </a:r>
          </a:p>
          <a:p>
            <a:pPr marL="171450" indent="-171450">
              <a:buFontTx/>
              <a:buChar char="-"/>
            </a:pPr>
            <a:r>
              <a:rPr lang="en-US" dirty="0"/>
              <a:t>Future Performance: ROA &amp; Continuation</a:t>
            </a:r>
          </a:p>
        </p:txBody>
      </p:sp>
      <p:sp>
        <p:nvSpPr>
          <p:cNvPr id="4" name="Slide Number Placeholder 3"/>
          <p:cNvSpPr>
            <a:spLocks noGrp="1"/>
          </p:cNvSpPr>
          <p:nvPr>
            <p:ph type="sldNum" sz="quarter" idx="5"/>
          </p:nvPr>
        </p:nvSpPr>
        <p:spPr/>
        <p:txBody>
          <a:bodyPr/>
          <a:lstStyle/>
          <a:p>
            <a:fld id="{C087D958-2131-FD49-BD90-9F3EAA3108CF}" type="slidenum">
              <a:rPr lang="en-US" smtClean="0"/>
              <a:t>16</a:t>
            </a:fld>
            <a:endParaRPr lang="en-US"/>
          </a:p>
        </p:txBody>
      </p:sp>
    </p:spTree>
    <p:extLst>
      <p:ext uri="{BB962C8B-B14F-4D97-AF65-F5344CB8AC3E}">
        <p14:creationId xmlns:p14="http://schemas.microsoft.com/office/powerpoint/2010/main" val="7040927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For our variables of interest, the incremental ERC (b3) for group S is 8.165 while the incremental ERC (b4) for group NS is 4.294. which is only about one half of b3. The difference of 3.870 is highly significant (t 1⁄4 9.51). As expected, the incremental BVRCs for both groups are negative (c3 1⁄4 )0.819, c4 1⁄4 )0.616, t &lt; )5.6). In fact, the magnitude of the negative incremental BVRCs is so large that the total BVRCs become negative, especially for group S (c2 + c3 1⁄4 )0.353, c2 + c4 1⁄4 )0.150) (also see </a:t>
            </a:r>
            <a:r>
              <a:rPr lang="en-US" sz="1200" kern="1200" dirty="0" err="1">
                <a:solidFill>
                  <a:schemeClr val="tx1"/>
                </a:solidFill>
                <a:effectLst/>
                <a:latin typeface="+mn-lt"/>
                <a:ea typeface="+mn-ea"/>
                <a:cs typeface="+mn-cs"/>
              </a:rPr>
              <a:t>Burgstahler</a:t>
            </a:r>
            <a:r>
              <a:rPr lang="en-US" sz="1200" kern="1200" dirty="0">
                <a:solidFill>
                  <a:schemeClr val="tx1"/>
                </a:solidFill>
                <a:effectLst/>
                <a:latin typeface="+mn-lt"/>
                <a:ea typeface="+mn-ea"/>
                <a:cs typeface="+mn-cs"/>
              </a:rPr>
              <a:t> and </a:t>
            </a:r>
            <a:r>
              <a:rPr lang="en-US" sz="1200" kern="1200" dirty="0" err="1">
                <a:solidFill>
                  <a:schemeClr val="tx1"/>
                </a:solidFill>
                <a:effectLst/>
                <a:latin typeface="+mn-lt"/>
                <a:ea typeface="+mn-ea"/>
                <a:cs typeface="+mn-cs"/>
              </a:rPr>
              <a:t>Dichev</a:t>
            </a:r>
            <a:r>
              <a:rPr lang="en-US" sz="1200" kern="1200" dirty="0">
                <a:solidFill>
                  <a:schemeClr val="tx1"/>
                </a:solidFill>
                <a:effectLst/>
                <a:latin typeface="+mn-lt"/>
                <a:ea typeface="+mn-ea"/>
                <a:cs typeface="+mn-cs"/>
              </a:rPr>
              <a:t>, 1997; Chen and Zhang, 2002).8 Overall, the results suggest that as firms’ growth becomes more sustainable, the valuation weight on earnings becomes larger and the valuation weight on book value becomes smaller or even negative. </a:t>
            </a:r>
            <a:endParaRPr lang="en-US" dirty="0"/>
          </a:p>
          <a:p>
            <a:endParaRPr lang="en-US" dirty="0"/>
          </a:p>
        </p:txBody>
      </p:sp>
      <p:sp>
        <p:nvSpPr>
          <p:cNvPr id="4" name="Slide Number Placeholder 3"/>
          <p:cNvSpPr>
            <a:spLocks noGrp="1"/>
          </p:cNvSpPr>
          <p:nvPr>
            <p:ph type="sldNum" sz="quarter" idx="5"/>
          </p:nvPr>
        </p:nvSpPr>
        <p:spPr/>
        <p:txBody>
          <a:bodyPr/>
          <a:lstStyle/>
          <a:p>
            <a:fld id="{C087D958-2131-FD49-BD90-9F3EAA3108CF}" type="slidenum">
              <a:rPr lang="en-US" smtClean="0"/>
              <a:t>18</a:t>
            </a:fld>
            <a:endParaRPr lang="en-US"/>
          </a:p>
        </p:txBody>
      </p:sp>
    </p:spTree>
    <p:extLst>
      <p:ext uri="{BB962C8B-B14F-4D97-AF65-F5344CB8AC3E}">
        <p14:creationId xmlns:p14="http://schemas.microsoft.com/office/powerpoint/2010/main" val="30200997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087D958-2131-FD49-BD90-9F3EAA3108CF}" type="slidenum">
              <a:rPr lang="en-US" smtClean="0"/>
              <a:t>19</a:t>
            </a:fld>
            <a:endParaRPr lang="en-US"/>
          </a:p>
        </p:txBody>
      </p:sp>
    </p:spTree>
    <p:extLst>
      <p:ext uri="{BB962C8B-B14F-4D97-AF65-F5344CB8AC3E}">
        <p14:creationId xmlns:p14="http://schemas.microsoft.com/office/powerpoint/2010/main" val="19515642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Average growth rates for Group S are no higher than Group NS</a:t>
            </a:r>
          </a:p>
          <a:p>
            <a:pPr marL="171450" indent="-171450">
              <a:buFontTx/>
              <a:buChar char="-"/>
            </a:pPr>
            <a:r>
              <a:rPr lang="en-US" dirty="0"/>
              <a:t>Equity beta are similar across groups</a:t>
            </a:r>
          </a:p>
          <a:p>
            <a:pPr marL="171450" indent="-171450">
              <a:buFontTx/>
              <a:buChar char="-"/>
            </a:pPr>
            <a:r>
              <a:rPr lang="en-US" dirty="0"/>
              <a:t>So higher ERCs for group S is not because of higher prior growth rates or higher risks</a:t>
            </a:r>
          </a:p>
          <a:p>
            <a:pPr marL="171450" indent="-171450">
              <a:buFontTx/>
              <a:buChar char="-"/>
            </a:pPr>
            <a:r>
              <a:rPr lang="en-US" dirty="0"/>
              <a:t>But firms in Group S are on average larger than those in Group NS. </a:t>
            </a:r>
            <a:r>
              <a:rPr lang="en-US" dirty="0">
                <a:sym typeface="Wingdings" pitchFamily="2" charset="2"/>
              </a:rPr>
              <a:t> Make subsamples based on median size and estimate regressions for each subsample  We found that ERC differentials between groups are almost the same.</a:t>
            </a:r>
          </a:p>
          <a:p>
            <a:pPr marL="171450" indent="-171450">
              <a:buFontTx/>
              <a:buChar char="-"/>
            </a:pPr>
            <a:r>
              <a:rPr lang="en-US" dirty="0">
                <a:sym typeface="Wingdings" pitchFamily="2" charset="2"/>
              </a:rPr>
              <a:t>Conduct another regressions within broadly defined industries  higher ERCs for group S than NS. Most of differences in ERCs are significant. </a:t>
            </a:r>
            <a:endParaRPr lang="en-US" dirty="0"/>
          </a:p>
        </p:txBody>
      </p:sp>
      <p:sp>
        <p:nvSpPr>
          <p:cNvPr id="4" name="Slide Number Placeholder 3"/>
          <p:cNvSpPr>
            <a:spLocks noGrp="1"/>
          </p:cNvSpPr>
          <p:nvPr>
            <p:ph type="sldNum" sz="quarter" idx="5"/>
          </p:nvPr>
        </p:nvSpPr>
        <p:spPr/>
        <p:txBody>
          <a:bodyPr/>
          <a:lstStyle/>
          <a:p>
            <a:fld id="{C087D958-2131-FD49-BD90-9F3EAA3108CF}" type="slidenum">
              <a:rPr lang="en-US" smtClean="0"/>
              <a:t>21</a:t>
            </a:fld>
            <a:endParaRPr lang="en-US"/>
          </a:p>
        </p:txBody>
      </p:sp>
    </p:spTree>
    <p:extLst>
      <p:ext uri="{BB962C8B-B14F-4D97-AF65-F5344CB8AC3E}">
        <p14:creationId xmlns:p14="http://schemas.microsoft.com/office/powerpoint/2010/main" val="42941144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93105" y="802298"/>
            <a:ext cx="8561747" cy="2541431"/>
          </a:xfrm>
        </p:spPr>
        <p:txBody>
          <a:bodyPr bIns="0" anchor="b">
            <a:normAutofit/>
          </a:bodyPr>
          <a:lstStyle>
            <a:lvl1pPr algn="l">
              <a:defRPr sz="6600"/>
            </a:lvl1pPr>
          </a:lstStyle>
          <a:p>
            <a:r>
              <a:rPr lang="en-US"/>
              <a:t>Click to edit Master title style</a:t>
            </a:r>
            <a:endParaRPr lang="en-US" dirty="0"/>
          </a:p>
        </p:txBody>
      </p:sp>
      <p:sp>
        <p:nvSpPr>
          <p:cNvPr id="3" name="Subtitle 2"/>
          <p:cNvSpPr>
            <a:spLocks noGrp="1"/>
          </p:cNvSpPr>
          <p:nvPr>
            <p:ph type="subTitle" idx="1"/>
          </p:nvPr>
        </p:nvSpPr>
        <p:spPr>
          <a:xfrm>
            <a:off x="2493106" y="3531204"/>
            <a:ext cx="8561746"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9/15/19</a:t>
            </a:fld>
            <a:endParaRPr lang="en-US" dirty="0"/>
          </a:p>
        </p:txBody>
      </p:sp>
      <p:sp>
        <p:nvSpPr>
          <p:cNvPr id="5" name="Footer Placeholder 4"/>
          <p:cNvSpPr>
            <a:spLocks noGrp="1"/>
          </p:cNvSpPr>
          <p:nvPr>
            <p:ph type="ftr" sz="quarter" idx="11"/>
          </p:nvPr>
        </p:nvSpPr>
        <p:spPr>
          <a:xfrm>
            <a:off x="2493105" y="329307"/>
            <a:ext cx="4897310" cy="309201"/>
          </a:xfrm>
        </p:spPr>
        <p:txBody>
          <a:bodyPr/>
          <a:lstStyle/>
          <a:p>
            <a:endParaRPr lang="en-US" dirty="0"/>
          </a:p>
        </p:txBody>
      </p:sp>
      <p:sp>
        <p:nvSpPr>
          <p:cNvPr id="6" name="Slide Number Placeholder 5"/>
          <p:cNvSpPr>
            <a:spLocks noGrp="1"/>
          </p:cNvSpPr>
          <p:nvPr>
            <p:ph type="sldNum" sz="quarter" idx="12"/>
          </p:nvPr>
        </p:nvSpPr>
        <p:spPr>
          <a:xfrm>
            <a:off x="1437664" y="798973"/>
            <a:ext cx="811019" cy="503578"/>
          </a:xfrm>
        </p:spPr>
        <p:txBody>
          <a:bodyPr/>
          <a:lstStyle/>
          <a:p>
            <a:fld id="{6D22F896-40B5-4ADD-8801-0D06FADFA095}" type="slidenum">
              <a:rPr lang="en-US" smtClean="0"/>
              <a:t>‹#›</a:t>
            </a:fld>
            <a:endParaRPr lang="en-US" dirty="0"/>
          </a:p>
        </p:txBody>
      </p:sp>
      <p:cxnSp>
        <p:nvCxnSpPr>
          <p:cNvPr id="8" name="Straight Connector 7"/>
          <p:cNvCxnSpPr/>
          <p:nvPr/>
        </p:nvCxnSpPr>
        <p:spPr>
          <a:xfrm>
            <a:off x="2334637" y="798973"/>
            <a:ext cx="0" cy="2544756"/>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2299254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9/15/19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cxnSp>
        <p:nvCxnSpPr>
          <p:cNvPr id="8" name="Straight Connector 7"/>
          <p:cNvCxnSpPr/>
          <p:nvPr/>
        </p:nvCxnSpPr>
        <p:spPr>
          <a:xfrm>
            <a:off x="1371687" y="798973"/>
            <a:ext cx="0" cy="1067168"/>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0182887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883863"/>
            <a:ext cx="1615742" cy="457499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534694" y="883863"/>
            <a:ext cx="7738807" cy="457499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9/15/19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cxnSp>
        <p:nvCxnSpPr>
          <p:cNvPr id="8" name="Straight Connector 7"/>
          <p:cNvCxnSpPr/>
          <p:nvPr/>
        </p:nvCxnSpPr>
        <p:spPr>
          <a:xfrm flipH="1">
            <a:off x="9439111" y="719272"/>
            <a:ext cx="1615742" cy="0"/>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6336517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9/15/19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cxnSp>
        <p:nvCxnSpPr>
          <p:cNvPr id="8" name="Straight Connector 7"/>
          <p:cNvCxnSpPr/>
          <p:nvPr/>
        </p:nvCxnSpPr>
        <p:spPr>
          <a:xfrm>
            <a:off x="1371687" y="798973"/>
            <a:ext cx="0" cy="1067168"/>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0479507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534813" y="1756130"/>
            <a:ext cx="8562580" cy="1887950"/>
          </a:xfrm>
        </p:spPr>
        <p:txBody>
          <a:bodyPr anchor="b">
            <a:normAutofit/>
          </a:bodyPr>
          <a:lstStyle>
            <a:lvl1pPr algn="l">
              <a:defRPr sz="3600"/>
            </a:lvl1pPr>
          </a:lstStyle>
          <a:p>
            <a:r>
              <a:rPr lang="en-US"/>
              <a:t>Click to edit Master title style</a:t>
            </a:r>
            <a:endParaRPr lang="en-US" dirty="0"/>
          </a:p>
        </p:txBody>
      </p:sp>
      <p:sp>
        <p:nvSpPr>
          <p:cNvPr id="3" name="Text Placeholder 2"/>
          <p:cNvSpPr>
            <a:spLocks noGrp="1"/>
          </p:cNvSpPr>
          <p:nvPr>
            <p:ph type="body" idx="1"/>
          </p:nvPr>
        </p:nvSpPr>
        <p:spPr>
          <a:xfrm>
            <a:off x="1534695" y="3806195"/>
            <a:ext cx="8549990"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t>9/15/19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cxnSp>
        <p:nvCxnSpPr>
          <p:cNvPr id="8" name="Straight Connector 7"/>
          <p:cNvCxnSpPr/>
          <p:nvPr/>
        </p:nvCxnSpPr>
        <p:spPr>
          <a:xfrm>
            <a:off x="1371687" y="798973"/>
            <a:ext cx="0" cy="2845107"/>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322049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534695" y="804889"/>
            <a:ext cx="9520157"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534695" y="2010878"/>
            <a:ext cx="4608576" cy="34381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54793" y="2017343"/>
            <a:ext cx="4604130" cy="3441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t>9/15/19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cxnSp>
        <p:nvCxnSpPr>
          <p:cNvPr id="9" name="Straight Connector 8"/>
          <p:cNvCxnSpPr/>
          <p:nvPr/>
        </p:nvCxnSpPr>
        <p:spPr>
          <a:xfrm>
            <a:off x="1371687" y="798973"/>
            <a:ext cx="0" cy="1067168"/>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9346624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534695" y="804163"/>
            <a:ext cx="9520157"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534695" y="2019549"/>
            <a:ext cx="4608576"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34695" y="2824269"/>
            <a:ext cx="4608576" cy="26444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54791" y="2023003"/>
            <a:ext cx="4608576"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54792" y="2821491"/>
            <a:ext cx="4608576" cy="26373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t>9/15/19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cxnSp>
        <p:nvCxnSpPr>
          <p:cNvPr id="11" name="Straight Connector 10"/>
          <p:cNvCxnSpPr/>
          <p:nvPr/>
        </p:nvCxnSpPr>
        <p:spPr>
          <a:xfrm>
            <a:off x="1371687" y="798973"/>
            <a:ext cx="0" cy="1067168"/>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9813253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t>9/15/19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cxnSp>
        <p:nvCxnSpPr>
          <p:cNvPr id="7" name="Straight Connector 6"/>
          <p:cNvCxnSpPr/>
          <p:nvPr/>
        </p:nvCxnSpPr>
        <p:spPr>
          <a:xfrm>
            <a:off x="1371687" y="798973"/>
            <a:ext cx="0" cy="1067168"/>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3165311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smtClean="0"/>
              <a:t>9/15/19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2800803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34642" y="798973"/>
            <a:ext cx="3183128" cy="2247117"/>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534695" y="3205491"/>
            <a:ext cx="3184989"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9/15/19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cxnSp>
        <p:nvCxnSpPr>
          <p:cNvPr id="9" name="Straight Connector 8"/>
          <p:cNvCxnSpPr/>
          <p:nvPr/>
        </p:nvCxnSpPr>
        <p:spPr>
          <a:xfrm>
            <a:off x="1371687" y="798973"/>
            <a:ext cx="0" cy="2247117"/>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2977006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a:xfrm>
              <a:off x="7477387" y="482170"/>
              <a:ext cx="4074533" cy="5149101"/>
            </a:xfrm>
            <a:prstGeom prst="rect">
              <a:avLst/>
            </a:prstGeom>
            <a:gradFill>
              <a:gsLst>
                <a:gs pos="0">
                  <a:schemeClr val="bg2">
                    <a:lumMod val="10000"/>
                  </a:schemeClr>
                </a:gs>
                <a:gs pos="100000">
                  <a:schemeClr val="bg2">
                    <a:lumMod val="10000"/>
                  </a:schemeClr>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prstMaterial="matte">
              <a:bevelT w="133350" h="50800" prst="divot"/>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535694" y="1129513"/>
            <a:ext cx="5447840" cy="1830584"/>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534695" y="3145992"/>
            <a:ext cx="5440037"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1534695" y="5469856"/>
            <a:ext cx="5440038" cy="320123"/>
          </a:xfrm>
        </p:spPr>
        <p:txBody>
          <a:bodyPr/>
          <a:lstStyle>
            <a:lvl1pPr algn="l">
              <a:defRPr/>
            </a:lvl1pPr>
          </a:lstStyle>
          <a:p>
            <a:fld id="{48A87A34-81AB-432B-8DAE-1953F412C126}" type="datetimeFigureOut">
              <a:rPr lang="en-US" smtClean="0"/>
              <a:pPr/>
              <a:t>9/15/19</a:t>
            </a:fld>
            <a:endParaRPr lang="en-US" dirty="0"/>
          </a:p>
        </p:txBody>
      </p:sp>
      <p:sp>
        <p:nvSpPr>
          <p:cNvPr id="6" name="Footer Placeholder 5"/>
          <p:cNvSpPr>
            <a:spLocks noGrp="1"/>
          </p:cNvSpPr>
          <p:nvPr>
            <p:ph type="ftr" sz="quarter" idx="11"/>
          </p:nvPr>
        </p:nvSpPr>
        <p:spPr>
          <a:xfrm>
            <a:off x="1534910" y="318640"/>
            <a:ext cx="5453475" cy="320931"/>
          </a:xfrm>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cxnSp>
        <p:nvCxnSpPr>
          <p:cNvPr id="14" name="Straight Connector 13"/>
          <p:cNvCxnSpPr/>
          <p:nvPr/>
        </p:nvCxnSpPr>
        <p:spPr>
          <a:xfrm>
            <a:off x="1371687" y="798973"/>
            <a:ext cx="0" cy="2161124"/>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5602419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Rectangle 8"/>
          <p:cNvSpPr/>
          <p:nvPr/>
        </p:nvSpPr>
        <p:spPr>
          <a:xfrm>
            <a:off x="0" y="2015732"/>
            <a:ext cx="12192000" cy="4118829"/>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srcRect t="2769" b="-2769"/>
          <a:stretch/>
        </p:blipFill>
        <p:spPr>
          <a:xfrm>
            <a:off x="0" y="6135624"/>
            <a:ext cx="12192000" cy="742950"/>
          </a:xfrm>
          <a:prstGeom prst="rect">
            <a:avLst/>
          </a:prstGeom>
        </p:spPr>
      </p:pic>
      <p:sp>
        <p:nvSpPr>
          <p:cNvPr id="2" name="Title Placeholder 1"/>
          <p:cNvSpPr>
            <a:spLocks noGrp="1"/>
          </p:cNvSpPr>
          <p:nvPr>
            <p:ph type="title"/>
          </p:nvPr>
        </p:nvSpPr>
        <p:spPr>
          <a:xfrm>
            <a:off x="1534696" y="804519"/>
            <a:ext cx="9520158" cy="1049235"/>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534696" y="2015732"/>
            <a:ext cx="9520158" cy="345061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48A87A34-81AB-432B-8DAE-1953F412C126}" type="datetimeFigureOut">
              <a:rPr lang="en-US" smtClean="0"/>
              <a:pPr/>
              <a:t>9/15/19</a:t>
            </a:fld>
            <a:endParaRPr lang="en-US" dirty="0"/>
          </a:p>
        </p:txBody>
      </p:sp>
      <p:sp>
        <p:nvSpPr>
          <p:cNvPr id="5" name="Footer Placeholder 4"/>
          <p:cNvSpPr>
            <a:spLocks noGrp="1"/>
          </p:cNvSpPr>
          <p:nvPr>
            <p:ph type="ftr" sz="quarter" idx="3"/>
          </p:nvPr>
        </p:nvSpPr>
        <p:spPr>
          <a:xfrm>
            <a:off x="1534695" y="329307"/>
            <a:ext cx="5855719"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6D22F896-40B5-4ADD-8801-0D06FADFA095}" type="slidenum">
              <a:rPr lang="en-US" smtClean="0"/>
              <a:pPr/>
              <a:t>‹#›</a:t>
            </a:fld>
            <a:endParaRPr lang="en-US" dirty="0"/>
          </a:p>
        </p:txBody>
      </p:sp>
      <p:cxnSp>
        <p:nvCxnSpPr>
          <p:cNvPr id="12" name="Straight Connector 11"/>
          <p:cNvCxnSpPr/>
          <p:nvPr/>
        </p:nvCxnSpPr>
        <p:spPr>
          <a:xfrm>
            <a:off x="0" y="6141705"/>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63568799"/>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latinLnBrk="0" hangingPunct="1">
        <a:lnSpc>
          <a:spcPct val="90000"/>
        </a:lnSpc>
        <a:spcBef>
          <a:spcPct val="0"/>
        </a:spcBef>
        <a:buNone/>
        <a:defRPr sz="3200" b="0" i="0" kern="1200" cap="none">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DA6F2C-A168-374B-8205-684CF544ACA4}"/>
              </a:ext>
            </a:extLst>
          </p:cNvPr>
          <p:cNvSpPr>
            <a:spLocks noGrp="1"/>
          </p:cNvSpPr>
          <p:nvPr>
            <p:ph type="ctrTitle"/>
          </p:nvPr>
        </p:nvSpPr>
        <p:spPr/>
        <p:txBody>
          <a:bodyPr>
            <a:normAutofit/>
          </a:bodyPr>
          <a:lstStyle/>
          <a:p>
            <a:r>
              <a:rPr lang="en-US" sz="4400" dirty="0"/>
              <a:t>Su</a:t>
            </a:r>
            <a:r>
              <a:rPr lang="en-US" altLang="zh-CN" sz="4400" dirty="0"/>
              <a:t>stained</a:t>
            </a:r>
            <a:r>
              <a:rPr lang="zh-CN" altLang="en-US" sz="4400" dirty="0"/>
              <a:t> </a:t>
            </a:r>
            <a:r>
              <a:rPr lang="en-US" altLang="zh-CN" sz="4400" dirty="0"/>
              <a:t>Earnings</a:t>
            </a:r>
            <a:r>
              <a:rPr lang="zh-CN" altLang="en-US" sz="4400" dirty="0"/>
              <a:t> </a:t>
            </a:r>
            <a:r>
              <a:rPr lang="en-US" altLang="zh-CN" sz="4400" dirty="0"/>
              <a:t>and</a:t>
            </a:r>
            <a:r>
              <a:rPr lang="zh-CN" altLang="en-US" sz="4400" dirty="0"/>
              <a:t> </a:t>
            </a:r>
            <a:r>
              <a:rPr lang="en-US" altLang="zh-CN" sz="4400" dirty="0"/>
              <a:t>Revenue</a:t>
            </a:r>
            <a:r>
              <a:rPr lang="zh-CN" altLang="en-US" sz="4400" dirty="0"/>
              <a:t> </a:t>
            </a:r>
            <a:r>
              <a:rPr lang="en-US" altLang="zh-CN" sz="4400" dirty="0"/>
              <a:t>Growth,</a:t>
            </a:r>
            <a:r>
              <a:rPr lang="zh-CN" altLang="en-US" sz="4400" dirty="0"/>
              <a:t> </a:t>
            </a:r>
            <a:r>
              <a:rPr lang="en-US" altLang="zh-CN" sz="4400" dirty="0"/>
              <a:t>Earning</a:t>
            </a:r>
            <a:r>
              <a:rPr lang="zh-CN" altLang="en-US" sz="4400" dirty="0"/>
              <a:t> </a:t>
            </a:r>
            <a:r>
              <a:rPr lang="en-US" altLang="zh-CN" sz="4400" dirty="0"/>
              <a:t>Quality,</a:t>
            </a:r>
            <a:r>
              <a:rPr lang="zh-CN" altLang="en-US" sz="4400" dirty="0"/>
              <a:t> </a:t>
            </a:r>
            <a:r>
              <a:rPr lang="en-US" altLang="zh-CN" sz="4400" dirty="0"/>
              <a:t>and</a:t>
            </a:r>
            <a:r>
              <a:rPr lang="zh-CN" altLang="en-US" sz="4400" dirty="0"/>
              <a:t> </a:t>
            </a:r>
            <a:r>
              <a:rPr lang="en-US" altLang="zh-CN" sz="4400" dirty="0"/>
              <a:t>Earnings</a:t>
            </a:r>
            <a:r>
              <a:rPr lang="zh-CN" altLang="en-US" sz="4400" dirty="0"/>
              <a:t> </a:t>
            </a:r>
            <a:r>
              <a:rPr lang="en-US" altLang="zh-CN" sz="4400" dirty="0"/>
              <a:t>Response</a:t>
            </a:r>
            <a:r>
              <a:rPr lang="zh-CN" altLang="en-US" sz="4400" dirty="0"/>
              <a:t> </a:t>
            </a:r>
            <a:r>
              <a:rPr lang="en-US" altLang="zh-CN" sz="4400" dirty="0"/>
              <a:t>Coefficients</a:t>
            </a:r>
            <a:endParaRPr lang="en-US" sz="4400" dirty="0"/>
          </a:p>
        </p:txBody>
      </p:sp>
      <p:sp>
        <p:nvSpPr>
          <p:cNvPr id="3" name="Subtitle 2">
            <a:extLst>
              <a:ext uri="{FF2B5EF4-FFF2-40B4-BE49-F238E27FC236}">
                <a16:creationId xmlns:a16="http://schemas.microsoft.com/office/drawing/2014/main" id="{4ADE4481-2FEB-5749-B65C-72990FD989AA}"/>
              </a:ext>
            </a:extLst>
          </p:cNvPr>
          <p:cNvSpPr>
            <a:spLocks noGrp="1"/>
          </p:cNvSpPr>
          <p:nvPr>
            <p:ph type="subTitle" idx="1"/>
          </p:nvPr>
        </p:nvSpPr>
        <p:spPr>
          <a:xfrm>
            <a:off x="2493106" y="3945732"/>
            <a:ext cx="8561746" cy="977621"/>
          </a:xfrm>
        </p:spPr>
        <p:txBody>
          <a:bodyPr/>
          <a:lstStyle/>
          <a:p>
            <a:r>
              <a:rPr lang="en-US" altLang="zh-CN" dirty="0"/>
              <a:t>Author:</a:t>
            </a:r>
            <a:r>
              <a:rPr lang="zh-CN" altLang="en-US" dirty="0"/>
              <a:t> </a:t>
            </a:r>
            <a:r>
              <a:rPr lang="en-US" altLang="zh-CN" dirty="0"/>
              <a:t>Aloke</a:t>
            </a:r>
            <a:r>
              <a:rPr lang="zh-CN" altLang="en-US" dirty="0"/>
              <a:t> </a:t>
            </a:r>
            <a:r>
              <a:rPr lang="en-US" altLang="zh-CN" dirty="0"/>
              <a:t>Ghosh,</a:t>
            </a:r>
            <a:r>
              <a:rPr lang="zh-CN" altLang="en-US" dirty="0"/>
              <a:t> </a:t>
            </a:r>
            <a:r>
              <a:rPr lang="en-US" altLang="zh-CN" dirty="0"/>
              <a:t>Zhaoyang</a:t>
            </a:r>
            <a:r>
              <a:rPr lang="zh-CN" altLang="en-US" dirty="0"/>
              <a:t> </a:t>
            </a:r>
            <a:r>
              <a:rPr lang="en-US" altLang="zh-CN" dirty="0"/>
              <a:t>Gu,</a:t>
            </a:r>
            <a:r>
              <a:rPr lang="zh-CN" altLang="en-US" dirty="0"/>
              <a:t> </a:t>
            </a:r>
            <a:r>
              <a:rPr lang="en-US" altLang="zh-CN" dirty="0"/>
              <a:t>Prem</a:t>
            </a:r>
            <a:r>
              <a:rPr lang="zh-CN" altLang="en-US" dirty="0"/>
              <a:t> </a:t>
            </a:r>
            <a:r>
              <a:rPr lang="en-US" altLang="zh-CN" dirty="0" err="1"/>
              <a:t>c.jain</a:t>
            </a:r>
            <a:endParaRPr lang="en-US" altLang="zh-CN" dirty="0"/>
          </a:p>
          <a:p>
            <a:r>
              <a:rPr lang="en-US" altLang="zh-CN" dirty="0"/>
              <a:t>Presented</a:t>
            </a:r>
            <a:r>
              <a:rPr lang="zh-CN" altLang="en-US" dirty="0"/>
              <a:t> </a:t>
            </a:r>
            <a:r>
              <a:rPr lang="en-US" altLang="zh-CN" dirty="0"/>
              <a:t>by:</a:t>
            </a:r>
            <a:r>
              <a:rPr lang="zh-CN" altLang="en-US" dirty="0"/>
              <a:t> </a:t>
            </a:r>
            <a:r>
              <a:rPr lang="en-US" altLang="zh-CN" dirty="0"/>
              <a:t>Yiqing</a:t>
            </a:r>
            <a:r>
              <a:rPr lang="zh-CN" altLang="en-US" dirty="0"/>
              <a:t> </a:t>
            </a:r>
            <a:r>
              <a:rPr lang="en-US" altLang="zh-CN" dirty="0"/>
              <a:t>Feng</a:t>
            </a:r>
            <a:endParaRPr lang="en-US" dirty="0"/>
          </a:p>
        </p:txBody>
      </p:sp>
    </p:spTree>
    <p:extLst>
      <p:ext uri="{BB962C8B-B14F-4D97-AF65-F5344CB8AC3E}">
        <p14:creationId xmlns:p14="http://schemas.microsoft.com/office/powerpoint/2010/main" val="181508161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6A08C65A-6430-224E-9490-A437E0583AAB}"/>
              </a:ext>
            </a:extLst>
          </p:cNvPr>
          <p:cNvPicPr>
            <a:picLocks noGrp="1" noChangeAspect="1"/>
          </p:cNvPicPr>
          <p:nvPr>
            <p:ph idx="1"/>
          </p:nvPr>
        </p:nvPicPr>
        <p:blipFill>
          <a:blip r:embed="rId3"/>
          <a:stretch>
            <a:fillRect/>
          </a:stretch>
        </p:blipFill>
        <p:spPr>
          <a:xfrm>
            <a:off x="2288335" y="2025399"/>
            <a:ext cx="8076074" cy="2198505"/>
          </a:xfrm>
        </p:spPr>
      </p:pic>
      <p:sp>
        <p:nvSpPr>
          <p:cNvPr id="4" name="Title 1">
            <a:extLst>
              <a:ext uri="{FF2B5EF4-FFF2-40B4-BE49-F238E27FC236}">
                <a16:creationId xmlns:a16="http://schemas.microsoft.com/office/drawing/2014/main" id="{6060677E-68F0-F840-87CA-1D9C0A66E224}"/>
              </a:ext>
            </a:extLst>
          </p:cNvPr>
          <p:cNvSpPr>
            <a:spLocks noGrp="1"/>
          </p:cNvSpPr>
          <p:nvPr>
            <p:ph type="title"/>
          </p:nvPr>
        </p:nvSpPr>
        <p:spPr>
          <a:xfrm>
            <a:off x="1534696" y="719458"/>
            <a:ext cx="9520158" cy="1049235"/>
          </a:xfrm>
        </p:spPr>
        <p:txBody>
          <a:bodyPr>
            <a:normAutofit fontScale="90000"/>
          </a:bodyPr>
          <a:lstStyle/>
          <a:p>
            <a:pPr>
              <a:lnSpc>
                <a:spcPct val="150000"/>
              </a:lnSpc>
            </a:pPr>
            <a:r>
              <a:rPr lang="en-US" sz="3600" dirty="0"/>
              <a:t>Test on Earning Quality:</a:t>
            </a:r>
            <a:br>
              <a:rPr lang="en-US" dirty="0"/>
            </a:br>
            <a:r>
              <a:rPr lang="en-US" sz="2200" dirty="0"/>
              <a:t>Persistence of Earning Growth: </a:t>
            </a:r>
            <a:r>
              <a:rPr lang="en-US" sz="2200" dirty="0" err="1"/>
              <a:t>Dechow</a:t>
            </a:r>
            <a:r>
              <a:rPr lang="en-US" sz="2200" dirty="0"/>
              <a:t> et al. (1998)</a:t>
            </a:r>
          </a:p>
        </p:txBody>
      </p:sp>
      <mc:AlternateContent xmlns:mc="http://schemas.openxmlformats.org/markup-compatibility/2006">
        <mc:Choice xmlns:a14="http://schemas.microsoft.com/office/drawing/2010/main" Requires="a14">
          <p:sp>
            <p:nvSpPr>
              <p:cNvPr id="5" name="TextBox 4">
                <a:extLst>
                  <a:ext uri="{FF2B5EF4-FFF2-40B4-BE49-F238E27FC236}">
                    <a16:creationId xmlns:a16="http://schemas.microsoft.com/office/drawing/2014/main" id="{AB276974-F985-A243-BA27-94DAB0FAAE83}"/>
                  </a:ext>
                </a:extLst>
              </p:cNvPr>
              <p:cNvSpPr txBox="1"/>
              <p:nvPr/>
            </p:nvSpPr>
            <p:spPr>
              <a:xfrm>
                <a:off x="1534696" y="4330230"/>
                <a:ext cx="4791676" cy="1518156"/>
              </a:xfrm>
              <a:prstGeom prst="rect">
                <a:avLst/>
              </a:prstGeom>
            </p:spPr>
            <p:txBody>
              <a:bodyPr vert="horz" lIns="91440" tIns="45720" rIns="91440" bIns="45720" rtlCol="0" anchor="t">
                <a:normAutofit/>
              </a:bodyPr>
              <a:lstStyle>
                <a:lvl1pPr marL="228600" indent="-228600" defTabSz="914400">
                  <a:lnSpc>
                    <a:spcPct val="120000"/>
                  </a:lnSpc>
                  <a:spcBef>
                    <a:spcPts val="1000"/>
                  </a:spcBef>
                  <a:buClr>
                    <a:schemeClr val="accent1"/>
                  </a:buClr>
                  <a:buSzPct val="100000"/>
                  <a:buFont typeface="Arial" panose="020B0604020202020204" pitchFamily="34" charset="0"/>
                  <a:buChar char="•"/>
                  <a:defRPr sz="2000">
                    <a:effectLst/>
                  </a:defRPr>
                </a:lvl1pPr>
                <a:lvl2pPr marL="685800" indent="-228600" defTabSz="914400">
                  <a:lnSpc>
                    <a:spcPct val="120000"/>
                  </a:lnSpc>
                  <a:spcBef>
                    <a:spcPts val="500"/>
                  </a:spcBef>
                  <a:buClr>
                    <a:schemeClr val="accent1"/>
                  </a:buClr>
                  <a:buSzPct val="100000"/>
                  <a:buFont typeface="Arial" panose="020B0604020202020204" pitchFamily="34" charset="0"/>
                  <a:buChar char="•"/>
                  <a:defRPr cap="none" baseline="0">
                    <a:effectLst/>
                  </a:defRPr>
                </a:lvl2pPr>
                <a:lvl3pPr marL="1143000" indent="-228600" defTabSz="914400">
                  <a:lnSpc>
                    <a:spcPct val="120000"/>
                  </a:lnSpc>
                  <a:spcBef>
                    <a:spcPts val="500"/>
                  </a:spcBef>
                  <a:buClr>
                    <a:schemeClr val="accent1"/>
                  </a:buClr>
                  <a:buSzPct val="100000"/>
                  <a:buFont typeface="Arial" panose="020B0604020202020204" pitchFamily="34" charset="0"/>
                  <a:buChar char="•"/>
                  <a:defRPr sz="1600">
                    <a:effectLst/>
                  </a:defRPr>
                </a:lvl3pPr>
                <a:lvl4pPr marL="1600200" indent="-228600" defTabSz="914400">
                  <a:lnSpc>
                    <a:spcPct val="120000"/>
                  </a:lnSpc>
                  <a:spcBef>
                    <a:spcPts val="500"/>
                  </a:spcBef>
                  <a:buClr>
                    <a:schemeClr val="accent1"/>
                  </a:buClr>
                  <a:buSzPct val="100000"/>
                  <a:buFont typeface="Arial" panose="020B0604020202020204" pitchFamily="34" charset="0"/>
                  <a:buChar char="•"/>
                  <a:defRPr sz="1400" cap="none" baseline="0">
                    <a:effectLst/>
                  </a:defRPr>
                </a:lvl4pPr>
                <a:lvl5pPr marL="2057400" indent="-228600" defTabSz="914400">
                  <a:lnSpc>
                    <a:spcPct val="120000"/>
                  </a:lnSpc>
                  <a:spcBef>
                    <a:spcPts val="500"/>
                  </a:spcBef>
                  <a:buClr>
                    <a:schemeClr val="accent1"/>
                  </a:buClr>
                  <a:buSzPct val="100000"/>
                  <a:buFont typeface="Arial" panose="020B0604020202020204" pitchFamily="34" charset="0"/>
                  <a:buChar char="•"/>
                  <a:defRPr sz="1200">
                    <a:effectLst/>
                  </a:defRPr>
                </a:lvl5pPr>
                <a:lvl6pPr marL="2514600" indent="-228600" defTabSz="914400">
                  <a:lnSpc>
                    <a:spcPct val="120000"/>
                  </a:lnSpc>
                  <a:spcBef>
                    <a:spcPts val="500"/>
                  </a:spcBef>
                  <a:buClr>
                    <a:schemeClr val="accent1"/>
                  </a:buClr>
                  <a:buSzPct val="100000"/>
                  <a:buFont typeface="Arial" panose="020B0604020202020204" pitchFamily="34" charset="0"/>
                  <a:buChar char="•"/>
                  <a:defRPr sz="1200">
                    <a:effectLst/>
                  </a:defRPr>
                </a:lvl6pPr>
                <a:lvl7pPr marL="2971800" indent="-228600" defTabSz="914400">
                  <a:lnSpc>
                    <a:spcPct val="120000"/>
                  </a:lnSpc>
                  <a:spcBef>
                    <a:spcPts val="500"/>
                  </a:spcBef>
                  <a:buClr>
                    <a:schemeClr val="accent1"/>
                  </a:buClr>
                  <a:buSzPct val="100000"/>
                  <a:buFont typeface="Arial" panose="020B0604020202020204" pitchFamily="34" charset="0"/>
                  <a:buChar char="•"/>
                  <a:defRPr sz="1200">
                    <a:effectLst/>
                  </a:defRPr>
                </a:lvl7pPr>
                <a:lvl8pPr marL="3429000" indent="-228600" defTabSz="914400">
                  <a:lnSpc>
                    <a:spcPct val="120000"/>
                  </a:lnSpc>
                  <a:spcBef>
                    <a:spcPts val="500"/>
                  </a:spcBef>
                  <a:buClr>
                    <a:schemeClr val="accent1"/>
                  </a:buClr>
                  <a:buSzPct val="100000"/>
                  <a:buFont typeface="Arial" panose="020B0604020202020204" pitchFamily="34" charset="0"/>
                  <a:buChar char="•"/>
                  <a:defRPr sz="1200" baseline="0">
                    <a:effectLst/>
                  </a:defRPr>
                </a:lvl8pPr>
                <a:lvl9pPr marL="3886200" indent="-228600" defTabSz="914400">
                  <a:lnSpc>
                    <a:spcPct val="120000"/>
                  </a:lnSpc>
                  <a:spcBef>
                    <a:spcPts val="500"/>
                  </a:spcBef>
                  <a:buClr>
                    <a:schemeClr val="accent1"/>
                  </a:buClr>
                  <a:buSzPct val="100000"/>
                  <a:buFont typeface="Arial" panose="020B0604020202020204" pitchFamily="34" charset="0"/>
                  <a:buChar char="•"/>
                  <a:defRPr sz="1200" baseline="0">
                    <a:effectLst/>
                  </a:defRPr>
                </a:lvl9pPr>
              </a:lstStyle>
              <a:p>
                <a:pPr marL="0" indent="0">
                  <a:lnSpc>
                    <a:spcPct val="100000"/>
                  </a:lnSpc>
                  <a:buNone/>
                </a:pPr>
                <a:r>
                  <a:rPr lang="en-US" sz="1500" b="1" u="sng" dirty="0"/>
                  <a:t>Expectation: </a:t>
                </a:r>
              </a:p>
              <a:p>
                <a:pPr>
                  <a:lnSpc>
                    <a:spcPct val="100000"/>
                  </a:lnSpc>
                </a:pPr>
                <a:r>
                  <a:rPr lang="en-US" sz="1500" dirty="0"/>
                  <a:t>Models(1a) and (2a):</a:t>
                </a:r>
                <a14:m>
                  <m:oMath xmlns:m="http://schemas.openxmlformats.org/officeDocument/2006/math">
                    <m:r>
                      <a:rPr lang="en-US" sz="1500"/>
                      <m:t> </m:t>
                    </m:r>
                    <m:sSub>
                      <m:sSubPr>
                        <m:ctrlPr>
                          <a:rPr lang="en-US" sz="1500"/>
                        </m:ctrlPr>
                      </m:sSubPr>
                      <m:e>
                        <m:r>
                          <a:rPr lang="en-US" sz="1500"/>
                          <m:t>𝑏</m:t>
                        </m:r>
                      </m:e>
                      <m:sub>
                        <m:r>
                          <a:rPr lang="en-US" sz="1500"/>
                          <m:t>3</m:t>
                        </m:r>
                      </m:sub>
                    </m:sSub>
                    <m:r>
                      <a:rPr lang="en-US" sz="1500"/>
                      <m:t>&gt;</m:t>
                    </m:r>
                    <m:sSub>
                      <m:sSubPr>
                        <m:ctrlPr>
                          <a:rPr lang="en-US" sz="1500"/>
                        </m:ctrlPr>
                      </m:sSubPr>
                      <m:e>
                        <m:r>
                          <a:rPr lang="en-US" sz="1500"/>
                          <m:t>𝑏</m:t>
                        </m:r>
                      </m:e>
                      <m:sub>
                        <m:r>
                          <a:rPr lang="en-US" sz="1500"/>
                          <m:t>4</m:t>
                        </m:r>
                      </m:sub>
                    </m:sSub>
                  </m:oMath>
                </a14:m>
                <a:endParaRPr lang="en-US" sz="1500" dirty="0"/>
              </a:p>
              <a:p>
                <a:pPr>
                  <a:lnSpc>
                    <a:spcPct val="100000"/>
                  </a:lnSpc>
                </a:pPr>
                <a:r>
                  <a:rPr lang="en-US" sz="1500" dirty="0"/>
                  <a:t>Models(1b) and (2b): </a:t>
                </a:r>
                <a14:m>
                  <m:oMath xmlns:m="http://schemas.openxmlformats.org/officeDocument/2006/math">
                    <m:sSub>
                      <m:sSubPr>
                        <m:ctrlPr>
                          <a:rPr lang="en-US" sz="1500"/>
                        </m:ctrlPr>
                      </m:sSubPr>
                      <m:e>
                        <m:r>
                          <a:rPr lang="en-US" sz="1500"/>
                          <m:t>𝑏</m:t>
                        </m:r>
                      </m:e>
                      <m:sub>
                        <m:r>
                          <a:rPr lang="en-US" sz="1500"/>
                          <m:t>31</m:t>
                        </m:r>
                      </m:sub>
                    </m:sSub>
                    <m:r>
                      <a:rPr lang="en-US" sz="1500"/>
                      <m:t>&gt;</m:t>
                    </m:r>
                  </m:oMath>
                </a14:m>
                <a:r>
                  <a:rPr lang="en-US" sz="1500" dirty="0"/>
                  <a:t> </a:t>
                </a:r>
                <a14:m>
                  <m:oMath xmlns:m="http://schemas.openxmlformats.org/officeDocument/2006/math">
                    <m:sSub>
                      <m:sSubPr>
                        <m:ctrlPr>
                          <a:rPr lang="en-US" sz="1500"/>
                        </m:ctrlPr>
                      </m:sSubPr>
                      <m:e>
                        <m:r>
                          <a:rPr lang="en-US" sz="1500"/>
                          <m:t>𝑏</m:t>
                        </m:r>
                      </m:e>
                      <m:sub>
                        <m:r>
                          <a:rPr lang="en-US" sz="1500"/>
                          <m:t>41</m:t>
                        </m:r>
                      </m:sub>
                    </m:sSub>
                    <m:r>
                      <a:rPr lang="en-US" sz="1500"/>
                      <m:t>&gt;0</m:t>
                    </m:r>
                  </m:oMath>
                </a14:m>
                <a:r>
                  <a:rPr lang="en-US" sz="1500" dirty="0"/>
                  <a:t>, </a:t>
                </a:r>
                <a14:m>
                  <m:oMath xmlns:m="http://schemas.openxmlformats.org/officeDocument/2006/math">
                    <m:sSub>
                      <m:sSubPr>
                        <m:ctrlPr>
                          <a:rPr lang="en-US" sz="1500"/>
                        </m:ctrlPr>
                      </m:sSubPr>
                      <m:e>
                        <m:r>
                          <a:rPr lang="en-US" sz="1500"/>
                          <m:t>𝑏</m:t>
                        </m:r>
                      </m:e>
                      <m:sub>
                        <m:r>
                          <a:rPr lang="en-US" sz="1500"/>
                          <m:t>3</m:t>
                        </m:r>
                        <m:r>
                          <a:rPr lang="en-US" sz="1500"/>
                          <m:t>2</m:t>
                        </m:r>
                      </m:sub>
                    </m:sSub>
                    <m:r>
                      <a:rPr lang="en-US" sz="1500"/>
                      <m:t>&gt;</m:t>
                    </m:r>
                    <m:sSub>
                      <m:sSubPr>
                        <m:ctrlPr>
                          <a:rPr lang="en-US" sz="1500"/>
                        </m:ctrlPr>
                      </m:sSubPr>
                      <m:e>
                        <m:r>
                          <a:rPr lang="en-US" sz="1500"/>
                          <m:t>𝑏</m:t>
                        </m:r>
                      </m:e>
                      <m:sub>
                        <m:r>
                          <a:rPr lang="en-US" sz="1500"/>
                          <m:t>42</m:t>
                        </m:r>
                      </m:sub>
                    </m:sSub>
                    <m:r>
                      <a:rPr lang="en-US" sz="1500"/>
                      <m:t>&gt;0</m:t>
                    </m:r>
                  </m:oMath>
                </a14:m>
                <a:endParaRPr lang="en-US" sz="1500" dirty="0"/>
              </a:p>
              <a:p>
                <a:pPr>
                  <a:lnSpc>
                    <a:spcPct val="100000"/>
                  </a:lnSpc>
                </a:pPr>
                <a:r>
                  <a:rPr lang="en-US" sz="1500" dirty="0"/>
                  <a:t>Models(1b) and (2b): </a:t>
                </a:r>
                <a14:m>
                  <m:oMath xmlns:m="http://schemas.openxmlformats.org/officeDocument/2006/math">
                    <m:sSub>
                      <m:sSubPr>
                        <m:ctrlPr>
                          <a:rPr lang="en-US" sz="1500"/>
                        </m:ctrlPr>
                      </m:sSubPr>
                      <m:e>
                        <m:r>
                          <a:rPr lang="en-US" sz="1500"/>
                          <m:t>𝑏</m:t>
                        </m:r>
                      </m:e>
                      <m:sub>
                        <m:r>
                          <a:rPr lang="en-US" sz="1500"/>
                          <m:t>31</m:t>
                        </m:r>
                      </m:sub>
                    </m:sSub>
                    <m:r>
                      <a:rPr lang="en-US" sz="1500"/>
                      <m:t>&gt;</m:t>
                    </m:r>
                  </m:oMath>
                </a14:m>
                <a:r>
                  <a:rPr lang="en-US" sz="1500" dirty="0"/>
                  <a:t> </a:t>
                </a:r>
                <a14:m>
                  <m:oMath xmlns:m="http://schemas.openxmlformats.org/officeDocument/2006/math">
                    <m:sSub>
                      <m:sSubPr>
                        <m:ctrlPr>
                          <a:rPr lang="en-US" sz="1500"/>
                        </m:ctrlPr>
                      </m:sSubPr>
                      <m:e>
                        <m:r>
                          <a:rPr lang="en-US" sz="1500"/>
                          <m:t>𝑏</m:t>
                        </m:r>
                      </m:e>
                      <m:sub>
                        <m:r>
                          <a:rPr lang="en-US" sz="1500"/>
                          <m:t>32</m:t>
                        </m:r>
                      </m:sub>
                    </m:sSub>
                    <m:r>
                      <a:rPr lang="en-US" sz="1500"/>
                      <m:t>&gt;0</m:t>
                    </m:r>
                  </m:oMath>
                </a14:m>
                <a:r>
                  <a:rPr lang="en-US" sz="1500" dirty="0"/>
                  <a:t>, </a:t>
                </a:r>
                <a14:m>
                  <m:oMath xmlns:m="http://schemas.openxmlformats.org/officeDocument/2006/math">
                    <m:sSub>
                      <m:sSubPr>
                        <m:ctrlPr>
                          <a:rPr lang="en-US" sz="1500"/>
                        </m:ctrlPr>
                      </m:sSubPr>
                      <m:e>
                        <m:r>
                          <a:rPr lang="en-US" sz="1500"/>
                          <m:t>𝑏</m:t>
                        </m:r>
                      </m:e>
                      <m:sub>
                        <m:r>
                          <a:rPr lang="en-US" sz="1500"/>
                          <m:t>41</m:t>
                        </m:r>
                      </m:sub>
                    </m:sSub>
                    <m:r>
                      <a:rPr lang="en-US" sz="1500"/>
                      <m:t>&gt;</m:t>
                    </m:r>
                    <m:sSub>
                      <m:sSubPr>
                        <m:ctrlPr>
                          <a:rPr lang="en-US" sz="1500"/>
                        </m:ctrlPr>
                      </m:sSubPr>
                      <m:e>
                        <m:r>
                          <a:rPr lang="en-US" sz="1500"/>
                          <m:t>𝑏</m:t>
                        </m:r>
                      </m:e>
                      <m:sub>
                        <m:r>
                          <a:rPr lang="en-US" sz="1500"/>
                          <m:t>42</m:t>
                        </m:r>
                      </m:sub>
                    </m:sSub>
                    <m:r>
                      <a:rPr lang="en-US" sz="1500"/>
                      <m:t>&gt;0</m:t>
                    </m:r>
                  </m:oMath>
                </a14:m>
                <a:endParaRPr lang="en-US" sz="1500" dirty="0"/>
              </a:p>
            </p:txBody>
          </p:sp>
        </mc:Choice>
        <mc:Fallback>
          <p:sp>
            <p:nvSpPr>
              <p:cNvPr id="5" name="TextBox 4">
                <a:extLst>
                  <a:ext uri="{FF2B5EF4-FFF2-40B4-BE49-F238E27FC236}">
                    <a16:creationId xmlns:a16="http://schemas.microsoft.com/office/drawing/2014/main" id="{AB276974-F985-A243-BA27-94DAB0FAAE83}"/>
                  </a:ext>
                </a:extLst>
              </p:cNvPr>
              <p:cNvSpPr txBox="1">
                <a:spLocks noRot="1" noChangeAspect="1" noMove="1" noResize="1" noEditPoints="1" noAdjustHandles="1" noChangeArrowheads="1" noChangeShapeType="1" noTextEdit="1"/>
              </p:cNvSpPr>
              <p:nvPr/>
            </p:nvSpPr>
            <p:spPr>
              <a:xfrm>
                <a:off x="1534696" y="4330230"/>
                <a:ext cx="4791676" cy="1518156"/>
              </a:xfrm>
              <a:prstGeom prst="rect">
                <a:avLst/>
              </a:prstGeom>
              <a:blipFill>
                <a:blip r:embed="rId4"/>
                <a:stretch>
                  <a:fillRect l="-265" t="-826"/>
                </a:stretch>
              </a:blipFill>
            </p:spPr>
            <p:txBody>
              <a:bodyPr/>
              <a:lstStyle/>
              <a:p>
                <a:r>
                  <a:rPr lang="en-US">
                    <a:noFill/>
                  </a:rPr>
                  <a:t> </a:t>
                </a:r>
              </a:p>
            </p:txBody>
          </p:sp>
        </mc:Fallback>
      </mc:AlternateContent>
    </p:spTree>
    <p:extLst>
      <p:ext uri="{BB962C8B-B14F-4D97-AF65-F5344CB8AC3E}">
        <p14:creationId xmlns:p14="http://schemas.microsoft.com/office/powerpoint/2010/main" val="409112064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955355-A66F-B64B-ACB5-6F7CC06E8789}"/>
              </a:ext>
            </a:extLst>
          </p:cNvPr>
          <p:cNvSpPr>
            <a:spLocks noGrp="1"/>
          </p:cNvSpPr>
          <p:nvPr>
            <p:ph type="title"/>
          </p:nvPr>
        </p:nvSpPr>
        <p:spPr>
          <a:xfrm>
            <a:off x="1534695" y="738651"/>
            <a:ext cx="9520158" cy="1049235"/>
          </a:xfrm>
        </p:spPr>
        <p:txBody>
          <a:bodyPr vert="horz" lIns="91440" tIns="45720" rIns="91440" bIns="45720" rtlCol="0" anchor="b">
            <a:normAutofit fontScale="90000"/>
          </a:bodyPr>
          <a:lstStyle/>
          <a:p>
            <a:pPr>
              <a:lnSpc>
                <a:spcPct val="150000"/>
              </a:lnSpc>
            </a:pPr>
            <a:r>
              <a:rPr lang="en-US" sz="3600" dirty="0"/>
              <a:t>Test on Earnings Response Coefficients</a:t>
            </a:r>
            <a:br>
              <a:rPr lang="en-US" sz="3600" dirty="0"/>
            </a:br>
            <a:r>
              <a:rPr lang="en-US" sz="2200" dirty="0"/>
              <a:t>Price Level Models</a:t>
            </a:r>
          </a:p>
        </p:txBody>
      </p:sp>
      <p:pic>
        <p:nvPicPr>
          <p:cNvPr id="5" name="Content Placeholder 4">
            <a:extLst>
              <a:ext uri="{FF2B5EF4-FFF2-40B4-BE49-F238E27FC236}">
                <a16:creationId xmlns:a16="http://schemas.microsoft.com/office/drawing/2014/main" id="{F6E50D2C-2ED5-7D42-ADEB-902ECA0CFD57}"/>
              </a:ext>
            </a:extLst>
          </p:cNvPr>
          <p:cNvPicPr>
            <a:picLocks noGrp="1" noChangeAspect="1"/>
          </p:cNvPicPr>
          <p:nvPr>
            <p:ph idx="1"/>
          </p:nvPr>
        </p:nvPicPr>
        <p:blipFill>
          <a:blip r:embed="rId2"/>
          <a:stretch>
            <a:fillRect/>
          </a:stretch>
        </p:blipFill>
        <p:spPr>
          <a:xfrm>
            <a:off x="2695394" y="3747668"/>
            <a:ext cx="7198759" cy="2205335"/>
          </a:xfrm>
        </p:spPr>
      </p:pic>
      <p:sp>
        <p:nvSpPr>
          <p:cNvPr id="7" name="TextBox 6">
            <a:extLst>
              <a:ext uri="{FF2B5EF4-FFF2-40B4-BE49-F238E27FC236}">
                <a16:creationId xmlns:a16="http://schemas.microsoft.com/office/drawing/2014/main" id="{0766E842-4DCA-3D4C-9CC9-C6670D73A309}"/>
              </a:ext>
            </a:extLst>
          </p:cNvPr>
          <p:cNvSpPr txBox="1"/>
          <p:nvPr/>
        </p:nvSpPr>
        <p:spPr>
          <a:xfrm>
            <a:off x="1534694" y="2061099"/>
            <a:ext cx="10405669" cy="1049234"/>
          </a:xfrm>
          <a:prstGeom prst="rect">
            <a:avLst/>
          </a:prstGeom>
        </p:spPr>
        <p:txBody>
          <a:bodyPr vert="horz" lIns="91440" tIns="45720" rIns="91440" bIns="45720" rtlCol="0" anchor="t">
            <a:noAutofit/>
          </a:bodyPr>
          <a:lstStyle>
            <a:lvl1pPr marL="228600" indent="-228600" defTabSz="914400">
              <a:lnSpc>
                <a:spcPct val="120000"/>
              </a:lnSpc>
              <a:spcBef>
                <a:spcPts val="1000"/>
              </a:spcBef>
              <a:buClr>
                <a:schemeClr val="accent1"/>
              </a:buClr>
              <a:buSzPct val="100000"/>
              <a:buFont typeface="Arial" panose="020B0604020202020204" pitchFamily="34" charset="0"/>
              <a:buChar char="•"/>
              <a:defRPr sz="2000">
                <a:effectLst/>
              </a:defRPr>
            </a:lvl1pPr>
            <a:lvl2pPr marL="685800" indent="-228600" defTabSz="914400">
              <a:lnSpc>
                <a:spcPct val="120000"/>
              </a:lnSpc>
              <a:spcBef>
                <a:spcPts val="500"/>
              </a:spcBef>
              <a:buClr>
                <a:schemeClr val="accent1"/>
              </a:buClr>
              <a:buSzPct val="100000"/>
              <a:buFont typeface="Arial" panose="020B0604020202020204" pitchFamily="34" charset="0"/>
              <a:buChar char="•"/>
              <a:defRPr cap="none" baseline="0">
                <a:effectLst/>
              </a:defRPr>
            </a:lvl2pPr>
            <a:lvl3pPr marL="1143000" indent="-228600" defTabSz="914400">
              <a:lnSpc>
                <a:spcPct val="120000"/>
              </a:lnSpc>
              <a:spcBef>
                <a:spcPts val="500"/>
              </a:spcBef>
              <a:buClr>
                <a:schemeClr val="accent1"/>
              </a:buClr>
              <a:buSzPct val="100000"/>
              <a:buFont typeface="Arial" panose="020B0604020202020204" pitchFamily="34" charset="0"/>
              <a:buChar char="•"/>
              <a:defRPr sz="1600">
                <a:effectLst/>
              </a:defRPr>
            </a:lvl3pPr>
            <a:lvl4pPr marL="1600200" indent="-228600" defTabSz="914400">
              <a:lnSpc>
                <a:spcPct val="120000"/>
              </a:lnSpc>
              <a:spcBef>
                <a:spcPts val="500"/>
              </a:spcBef>
              <a:buClr>
                <a:schemeClr val="accent1"/>
              </a:buClr>
              <a:buSzPct val="100000"/>
              <a:buFont typeface="Arial" panose="020B0604020202020204" pitchFamily="34" charset="0"/>
              <a:buChar char="•"/>
              <a:defRPr sz="1400" cap="none" baseline="0">
                <a:effectLst/>
              </a:defRPr>
            </a:lvl4pPr>
            <a:lvl5pPr marL="2057400" indent="-228600" defTabSz="914400">
              <a:lnSpc>
                <a:spcPct val="120000"/>
              </a:lnSpc>
              <a:spcBef>
                <a:spcPts val="500"/>
              </a:spcBef>
              <a:buClr>
                <a:schemeClr val="accent1"/>
              </a:buClr>
              <a:buSzPct val="100000"/>
              <a:buFont typeface="Arial" panose="020B0604020202020204" pitchFamily="34" charset="0"/>
              <a:buChar char="•"/>
              <a:defRPr sz="1200">
                <a:effectLst/>
              </a:defRPr>
            </a:lvl5pPr>
            <a:lvl6pPr marL="2514600" indent="-228600" defTabSz="914400">
              <a:lnSpc>
                <a:spcPct val="120000"/>
              </a:lnSpc>
              <a:spcBef>
                <a:spcPts val="500"/>
              </a:spcBef>
              <a:buClr>
                <a:schemeClr val="accent1"/>
              </a:buClr>
              <a:buSzPct val="100000"/>
              <a:buFont typeface="Arial" panose="020B0604020202020204" pitchFamily="34" charset="0"/>
              <a:buChar char="•"/>
              <a:defRPr sz="1200">
                <a:effectLst/>
              </a:defRPr>
            </a:lvl6pPr>
            <a:lvl7pPr marL="2971800" indent="-228600" defTabSz="914400">
              <a:lnSpc>
                <a:spcPct val="120000"/>
              </a:lnSpc>
              <a:spcBef>
                <a:spcPts val="500"/>
              </a:spcBef>
              <a:buClr>
                <a:schemeClr val="accent1"/>
              </a:buClr>
              <a:buSzPct val="100000"/>
              <a:buFont typeface="Arial" panose="020B0604020202020204" pitchFamily="34" charset="0"/>
              <a:buChar char="•"/>
              <a:defRPr sz="1200">
                <a:effectLst/>
              </a:defRPr>
            </a:lvl7pPr>
            <a:lvl8pPr marL="3429000" indent="-228600" defTabSz="914400">
              <a:lnSpc>
                <a:spcPct val="120000"/>
              </a:lnSpc>
              <a:spcBef>
                <a:spcPts val="500"/>
              </a:spcBef>
              <a:buClr>
                <a:schemeClr val="accent1"/>
              </a:buClr>
              <a:buSzPct val="100000"/>
              <a:buFont typeface="Arial" panose="020B0604020202020204" pitchFamily="34" charset="0"/>
              <a:buChar char="•"/>
              <a:defRPr sz="1200" baseline="0">
                <a:effectLst/>
              </a:defRPr>
            </a:lvl8pPr>
            <a:lvl9pPr marL="3886200" indent="-228600" defTabSz="914400">
              <a:lnSpc>
                <a:spcPct val="120000"/>
              </a:lnSpc>
              <a:spcBef>
                <a:spcPts val="500"/>
              </a:spcBef>
              <a:buClr>
                <a:schemeClr val="accent1"/>
              </a:buClr>
              <a:buSzPct val="100000"/>
              <a:buFont typeface="Arial" panose="020B0604020202020204" pitchFamily="34" charset="0"/>
              <a:buChar char="•"/>
              <a:defRPr sz="1200" baseline="0">
                <a:effectLst/>
              </a:defRPr>
            </a:lvl9pPr>
          </a:lstStyle>
          <a:p>
            <a:pPr>
              <a:lnSpc>
                <a:spcPct val="100000"/>
              </a:lnSpc>
            </a:pPr>
            <a:r>
              <a:rPr lang="en-US" sz="1500" dirty="0"/>
              <a:t>Following prior studies, use variations of the Ohlson(1995) model that relates stock prices to earnings and book value.</a:t>
            </a:r>
          </a:p>
          <a:p>
            <a:pPr>
              <a:lnSpc>
                <a:spcPct val="100000"/>
              </a:lnSpc>
            </a:pPr>
            <a:r>
              <a:rPr lang="en-US" sz="1500" dirty="0"/>
              <a:t>One implication of valuation model Ohlson (1995) is that a higher weight on earnings corresponds to a lower weight on book value. </a:t>
            </a:r>
          </a:p>
          <a:p>
            <a:pPr>
              <a:lnSpc>
                <a:spcPct val="100000"/>
              </a:lnSpc>
            </a:pPr>
            <a:r>
              <a:rPr lang="en-US" sz="1500" dirty="0"/>
              <a:t>Allow response coefficients for both earnings and book value to vary among firms with positive and negative earnings. </a:t>
            </a:r>
          </a:p>
        </p:txBody>
      </p:sp>
    </p:spTree>
    <p:extLst>
      <p:ext uri="{BB962C8B-B14F-4D97-AF65-F5344CB8AC3E}">
        <p14:creationId xmlns:p14="http://schemas.microsoft.com/office/powerpoint/2010/main" val="349466739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955355-A66F-B64B-ACB5-6F7CC06E8789}"/>
              </a:ext>
            </a:extLst>
          </p:cNvPr>
          <p:cNvSpPr>
            <a:spLocks noGrp="1"/>
          </p:cNvSpPr>
          <p:nvPr>
            <p:ph type="title"/>
          </p:nvPr>
        </p:nvSpPr>
        <p:spPr>
          <a:xfrm>
            <a:off x="1534695" y="738651"/>
            <a:ext cx="9520158" cy="1049235"/>
          </a:xfrm>
        </p:spPr>
        <p:txBody>
          <a:bodyPr vert="horz" lIns="91440" tIns="45720" rIns="91440" bIns="45720" rtlCol="0" anchor="b">
            <a:normAutofit fontScale="90000"/>
          </a:bodyPr>
          <a:lstStyle/>
          <a:p>
            <a:pPr>
              <a:lnSpc>
                <a:spcPct val="150000"/>
              </a:lnSpc>
            </a:pPr>
            <a:r>
              <a:rPr lang="en-US" sz="3600" dirty="0"/>
              <a:t>Test on Earnings Response Coefficients</a:t>
            </a:r>
            <a:br>
              <a:rPr lang="en-US" sz="3600" dirty="0"/>
            </a:br>
            <a:r>
              <a:rPr lang="en-US" sz="2200" dirty="0"/>
              <a:t>Return Models</a:t>
            </a:r>
          </a:p>
        </p:txBody>
      </p:sp>
      <p:pic>
        <p:nvPicPr>
          <p:cNvPr id="8" name="Content Placeholder 7">
            <a:extLst>
              <a:ext uri="{FF2B5EF4-FFF2-40B4-BE49-F238E27FC236}">
                <a16:creationId xmlns:a16="http://schemas.microsoft.com/office/drawing/2014/main" id="{20D03E47-A41E-D84B-A46E-4929EC7D792E}"/>
              </a:ext>
            </a:extLst>
          </p:cNvPr>
          <p:cNvPicPr>
            <a:picLocks noGrp="1" noChangeAspect="1"/>
          </p:cNvPicPr>
          <p:nvPr>
            <p:ph idx="1"/>
          </p:nvPr>
        </p:nvPicPr>
        <p:blipFill>
          <a:blip r:embed="rId3"/>
          <a:stretch>
            <a:fillRect/>
          </a:stretch>
        </p:blipFill>
        <p:spPr>
          <a:xfrm>
            <a:off x="1534695" y="2377632"/>
            <a:ext cx="6524784" cy="2923791"/>
          </a:xfrm>
        </p:spPr>
      </p:pic>
      <mc:AlternateContent xmlns:mc="http://schemas.openxmlformats.org/markup-compatibility/2006">
        <mc:Choice xmlns:a14="http://schemas.microsoft.com/office/drawing/2010/main" Requires="a14">
          <p:sp>
            <p:nvSpPr>
              <p:cNvPr id="9" name="TextBox 8">
                <a:extLst>
                  <a:ext uri="{FF2B5EF4-FFF2-40B4-BE49-F238E27FC236}">
                    <a16:creationId xmlns:a16="http://schemas.microsoft.com/office/drawing/2014/main" id="{143E8E7B-A9EB-E140-B89B-D6EFBBAD2F7E}"/>
                  </a:ext>
                </a:extLst>
              </p:cNvPr>
              <p:cNvSpPr txBox="1"/>
              <p:nvPr/>
            </p:nvSpPr>
            <p:spPr>
              <a:xfrm>
                <a:off x="8488388" y="2377632"/>
                <a:ext cx="3483871" cy="1518156"/>
              </a:xfrm>
              <a:prstGeom prst="rect">
                <a:avLst/>
              </a:prstGeom>
            </p:spPr>
            <p:txBody>
              <a:bodyPr vert="horz" lIns="91440" tIns="45720" rIns="91440" bIns="45720" rtlCol="0" anchor="t">
                <a:noAutofit/>
              </a:bodyPr>
              <a:lstStyle>
                <a:lvl1pPr marL="228600" indent="-228600" defTabSz="914400">
                  <a:lnSpc>
                    <a:spcPct val="120000"/>
                  </a:lnSpc>
                  <a:spcBef>
                    <a:spcPts val="1000"/>
                  </a:spcBef>
                  <a:buClr>
                    <a:schemeClr val="accent1"/>
                  </a:buClr>
                  <a:buSzPct val="100000"/>
                  <a:buFont typeface="Arial" panose="020B0604020202020204" pitchFamily="34" charset="0"/>
                  <a:buChar char="•"/>
                  <a:defRPr sz="2000">
                    <a:effectLst/>
                  </a:defRPr>
                </a:lvl1pPr>
                <a:lvl2pPr marL="685800" indent="-228600" defTabSz="914400">
                  <a:lnSpc>
                    <a:spcPct val="120000"/>
                  </a:lnSpc>
                  <a:spcBef>
                    <a:spcPts val="500"/>
                  </a:spcBef>
                  <a:buClr>
                    <a:schemeClr val="accent1"/>
                  </a:buClr>
                  <a:buSzPct val="100000"/>
                  <a:buFont typeface="Arial" panose="020B0604020202020204" pitchFamily="34" charset="0"/>
                  <a:buChar char="•"/>
                  <a:defRPr cap="none" baseline="0">
                    <a:effectLst/>
                  </a:defRPr>
                </a:lvl2pPr>
                <a:lvl3pPr marL="1143000" indent="-228600" defTabSz="914400">
                  <a:lnSpc>
                    <a:spcPct val="120000"/>
                  </a:lnSpc>
                  <a:spcBef>
                    <a:spcPts val="500"/>
                  </a:spcBef>
                  <a:buClr>
                    <a:schemeClr val="accent1"/>
                  </a:buClr>
                  <a:buSzPct val="100000"/>
                  <a:buFont typeface="Arial" panose="020B0604020202020204" pitchFamily="34" charset="0"/>
                  <a:buChar char="•"/>
                  <a:defRPr sz="1600">
                    <a:effectLst/>
                  </a:defRPr>
                </a:lvl3pPr>
                <a:lvl4pPr marL="1600200" indent="-228600" defTabSz="914400">
                  <a:lnSpc>
                    <a:spcPct val="120000"/>
                  </a:lnSpc>
                  <a:spcBef>
                    <a:spcPts val="500"/>
                  </a:spcBef>
                  <a:buClr>
                    <a:schemeClr val="accent1"/>
                  </a:buClr>
                  <a:buSzPct val="100000"/>
                  <a:buFont typeface="Arial" panose="020B0604020202020204" pitchFamily="34" charset="0"/>
                  <a:buChar char="•"/>
                  <a:defRPr sz="1400" cap="none" baseline="0">
                    <a:effectLst/>
                  </a:defRPr>
                </a:lvl4pPr>
                <a:lvl5pPr marL="2057400" indent="-228600" defTabSz="914400">
                  <a:lnSpc>
                    <a:spcPct val="120000"/>
                  </a:lnSpc>
                  <a:spcBef>
                    <a:spcPts val="500"/>
                  </a:spcBef>
                  <a:buClr>
                    <a:schemeClr val="accent1"/>
                  </a:buClr>
                  <a:buSzPct val="100000"/>
                  <a:buFont typeface="Arial" panose="020B0604020202020204" pitchFamily="34" charset="0"/>
                  <a:buChar char="•"/>
                  <a:defRPr sz="1200">
                    <a:effectLst/>
                  </a:defRPr>
                </a:lvl5pPr>
                <a:lvl6pPr marL="2514600" indent="-228600" defTabSz="914400">
                  <a:lnSpc>
                    <a:spcPct val="120000"/>
                  </a:lnSpc>
                  <a:spcBef>
                    <a:spcPts val="500"/>
                  </a:spcBef>
                  <a:buClr>
                    <a:schemeClr val="accent1"/>
                  </a:buClr>
                  <a:buSzPct val="100000"/>
                  <a:buFont typeface="Arial" panose="020B0604020202020204" pitchFamily="34" charset="0"/>
                  <a:buChar char="•"/>
                  <a:defRPr sz="1200">
                    <a:effectLst/>
                  </a:defRPr>
                </a:lvl6pPr>
                <a:lvl7pPr marL="2971800" indent="-228600" defTabSz="914400">
                  <a:lnSpc>
                    <a:spcPct val="120000"/>
                  </a:lnSpc>
                  <a:spcBef>
                    <a:spcPts val="500"/>
                  </a:spcBef>
                  <a:buClr>
                    <a:schemeClr val="accent1"/>
                  </a:buClr>
                  <a:buSzPct val="100000"/>
                  <a:buFont typeface="Arial" panose="020B0604020202020204" pitchFamily="34" charset="0"/>
                  <a:buChar char="•"/>
                  <a:defRPr sz="1200">
                    <a:effectLst/>
                  </a:defRPr>
                </a:lvl7pPr>
                <a:lvl8pPr marL="3429000" indent="-228600" defTabSz="914400">
                  <a:lnSpc>
                    <a:spcPct val="120000"/>
                  </a:lnSpc>
                  <a:spcBef>
                    <a:spcPts val="500"/>
                  </a:spcBef>
                  <a:buClr>
                    <a:schemeClr val="accent1"/>
                  </a:buClr>
                  <a:buSzPct val="100000"/>
                  <a:buFont typeface="Arial" panose="020B0604020202020204" pitchFamily="34" charset="0"/>
                  <a:buChar char="•"/>
                  <a:defRPr sz="1200" baseline="0">
                    <a:effectLst/>
                  </a:defRPr>
                </a:lvl8pPr>
                <a:lvl9pPr marL="3886200" indent="-228600" defTabSz="914400">
                  <a:lnSpc>
                    <a:spcPct val="120000"/>
                  </a:lnSpc>
                  <a:spcBef>
                    <a:spcPts val="500"/>
                  </a:spcBef>
                  <a:buClr>
                    <a:schemeClr val="accent1"/>
                  </a:buClr>
                  <a:buSzPct val="100000"/>
                  <a:buFont typeface="Arial" panose="020B0604020202020204" pitchFamily="34" charset="0"/>
                  <a:buChar char="•"/>
                  <a:defRPr sz="1200" baseline="0">
                    <a:effectLst/>
                  </a:defRPr>
                </a:lvl9pPr>
              </a:lstStyle>
              <a:p>
                <a:pPr marL="0" indent="0">
                  <a:lnSpc>
                    <a:spcPct val="100000"/>
                  </a:lnSpc>
                  <a:buNone/>
                </a:pPr>
                <a:r>
                  <a:rPr lang="en-US" sz="1600" b="1" u="sng" dirty="0"/>
                  <a:t>Expectation: </a:t>
                </a:r>
              </a:p>
              <a:p>
                <a:pPr>
                  <a:lnSpc>
                    <a:spcPct val="100000"/>
                  </a:lnSpc>
                </a:pPr>
                <a:r>
                  <a:rPr lang="en-US" sz="1600" dirty="0"/>
                  <a:t>Models(</a:t>
                </a:r>
                <a:r>
                  <a:rPr lang="en-US" altLang="zh-CN" sz="1600" dirty="0"/>
                  <a:t>3</a:t>
                </a:r>
                <a:r>
                  <a:rPr lang="en-US" sz="1600" dirty="0"/>
                  <a:t>a) and (</a:t>
                </a:r>
                <a:r>
                  <a:rPr lang="en-US" altLang="zh-CN" sz="1600" dirty="0"/>
                  <a:t>4</a:t>
                </a:r>
                <a:r>
                  <a:rPr lang="en-US" sz="1600" dirty="0"/>
                  <a:t>a):</a:t>
                </a:r>
                <a14:m>
                  <m:oMath xmlns:m="http://schemas.openxmlformats.org/officeDocument/2006/math">
                    <m:r>
                      <a:rPr lang="en-US" sz="1600"/>
                      <m:t> </m:t>
                    </m:r>
                    <m:sSub>
                      <m:sSubPr>
                        <m:ctrlPr>
                          <a:rPr lang="en-US" sz="1600"/>
                        </m:ctrlPr>
                      </m:sSubPr>
                      <m:e>
                        <m:r>
                          <a:rPr lang="en-US" sz="1600"/>
                          <m:t>𝑏</m:t>
                        </m:r>
                      </m:e>
                      <m:sub>
                        <m:r>
                          <a:rPr lang="en-US" sz="1600"/>
                          <m:t>3</m:t>
                        </m:r>
                      </m:sub>
                    </m:sSub>
                    <m:r>
                      <a:rPr lang="en-US" sz="1600"/>
                      <m:t>&gt;</m:t>
                    </m:r>
                    <m:sSub>
                      <m:sSubPr>
                        <m:ctrlPr>
                          <a:rPr lang="en-US" sz="1600"/>
                        </m:ctrlPr>
                      </m:sSubPr>
                      <m:e>
                        <m:r>
                          <a:rPr lang="en-US" sz="1600"/>
                          <m:t>𝑏</m:t>
                        </m:r>
                      </m:e>
                      <m:sub>
                        <m:r>
                          <a:rPr lang="en-US" sz="1600"/>
                          <m:t>4</m:t>
                        </m:r>
                      </m:sub>
                    </m:sSub>
                    <m:r>
                      <a:rPr lang="en-US" altLang="zh-CN" sz="1600" b="0" i="0" smtClean="0">
                        <a:latin typeface="Cambria Math" panose="02040503050406030204" pitchFamily="18" charset="0"/>
                      </a:rPr>
                      <m:t>&gt;0</m:t>
                    </m:r>
                  </m:oMath>
                </a14:m>
                <a:endParaRPr lang="en-US" sz="1600" dirty="0"/>
              </a:p>
              <a:p>
                <a:pPr>
                  <a:lnSpc>
                    <a:spcPct val="100000"/>
                  </a:lnSpc>
                </a:pPr>
                <a:r>
                  <a:rPr lang="en-US" sz="1600" dirty="0"/>
                  <a:t>Models(</a:t>
                </a:r>
                <a:r>
                  <a:rPr lang="en-US" altLang="zh-CN" sz="1600" dirty="0"/>
                  <a:t>3</a:t>
                </a:r>
                <a:r>
                  <a:rPr lang="en-US" sz="1600" dirty="0"/>
                  <a:t>b) and (</a:t>
                </a:r>
                <a:r>
                  <a:rPr lang="en-US" altLang="zh-CN" sz="1600" dirty="0"/>
                  <a:t>4</a:t>
                </a:r>
                <a:r>
                  <a:rPr lang="en-US" sz="1600" dirty="0"/>
                  <a:t>b): </a:t>
                </a:r>
                <a14:m>
                  <m:oMath xmlns:m="http://schemas.openxmlformats.org/officeDocument/2006/math">
                    <m:sSub>
                      <m:sSubPr>
                        <m:ctrlPr>
                          <a:rPr lang="en-US" sz="1600"/>
                        </m:ctrlPr>
                      </m:sSubPr>
                      <m:e>
                        <m:r>
                          <a:rPr lang="en-US" sz="1600"/>
                          <m:t>𝑏</m:t>
                        </m:r>
                      </m:e>
                      <m:sub>
                        <m:r>
                          <a:rPr lang="en-US" sz="1600"/>
                          <m:t>31</m:t>
                        </m:r>
                      </m:sub>
                    </m:sSub>
                    <m:r>
                      <a:rPr lang="en-US" sz="1600"/>
                      <m:t>&gt;</m:t>
                    </m:r>
                  </m:oMath>
                </a14:m>
                <a:r>
                  <a:rPr lang="en-US" sz="1600" dirty="0"/>
                  <a:t> </a:t>
                </a:r>
                <a14:m>
                  <m:oMath xmlns:m="http://schemas.openxmlformats.org/officeDocument/2006/math">
                    <m:sSub>
                      <m:sSubPr>
                        <m:ctrlPr>
                          <a:rPr lang="en-US" sz="1600"/>
                        </m:ctrlPr>
                      </m:sSubPr>
                      <m:e>
                        <m:r>
                          <a:rPr lang="en-US" sz="1600"/>
                          <m:t>𝑏</m:t>
                        </m:r>
                      </m:e>
                      <m:sub>
                        <m:r>
                          <a:rPr lang="en-US" sz="1600"/>
                          <m:t>41</m:t>
                        </m:r>
                      </m:sub>
                    </m:sSub>
                    <m:r>
                      <a:rPr lang="en-US" sz="1600"/>
                      <m:t>&gt;0</m:t>
                    </m:r>
                  </m:oMath>
                </a14:m>
                <a:r>
                  <a:rPr lang="en-US" sz="1600" dirty="0"/>
                  <a:t>, </a:t>
                </a:r>
                <a14:m>
                  <m:oMath xmlns:m="http://schemas.openxmlformats.org/officeDocument/2006/math">
                    <m:sSub>
                      <m:sSubPr>
                        <m:ctrlPr>
                          <a:rPr lang="en-US" sz="1600"/>
                        </m:ctrlPr>
                      </m:sSubPr>
                      <m:e>
                        <m:r>
                          <a:rPr lang="en-US" sz="1600"/>
                          <m:t>𝑏</m:t>
                        </m:r>
                      </m:e>
                      <m:sub>
                        <m:r>
                          <a:rPr lang="en-US" sz="1600"/>
                          <m:t>3</m:t>
                        </m:r>
                        <m:r>
                          <a:rPr lang="en-US" sz="1600"/>
                          <m:t>2</m:t>
                        </m:r>
                      </m:sub>
                    </m:sSub>
                    <m:r>
                      <a:rPr lang="en-US" sz="1600"/>
                      <m:t>&gt;</m:t>
                    </m:r>
                    <m:sSub>
                      <m:sSubPr>
                        <m:ctrlPr>
                          <a:rPr lang="en-US" sz="1600"/>
                        </m:ctrlPr>
                      </m:sSubPr>
                      <m:e>
                        <m:r>
                          <a:rPr lang="en-US" sz="1600"/>
                          <m:t>𝑏</m:t>
                        </m:r>
                      </m:e>
                      <m:sub>
                        <m:r>
                          <a:rPr lang="en-US" sz="1600"/>
                          <m:t>42</m:t>
                        </m:r>
                      </m:sub>
                    </m:sSub>
                    <m:r>
                      <a:rPr lang="en-US" sz="1600"/>
                      <m:t>&gt;0</m:t>
                    </m:r>
                  </m:oMath>
                </a14:m>
                <a:endParaRPr lang="en-US" sz="1600" dirty="0"/>
              </a:p>
              <a:p>
                <a:pPr>
                  <a:lnSpc>
                    <a:spcPct val="100000"/>
                  </a:lnSpc>
                </a:pPr>
                <a:r>
                  <a:rPr lang="en-US" sz="1600" dirty="0"/>
                  <a:t>Models(</a:t>
                </a:r>
                <a:r>
                  <a:rPr lang="en-US" altLang="zh-CN" sz="1600" dirty="0"/>
                  <a:t>3</a:t>
                </a:r>
                <a:r>
                  <a:rPr lang="en-US" sz="1600" dirty="0"/>
                  <a:t>b) and (</a:t>
                </a:r>
                <a:r>
                  <a:rPr lang="en-US" altLang="zh-CN" sz="1600" dirty="0"/>
                  <a:t>4</a:t>
                </a:r>
                <a:r>
                  <a:rPr lang="en-US" sz="1600" dirty="0"/>
                  <a:t>b): </a:t>
                </a:r>
                <a14:m>
                  <m:oMath xmlns:m="http://schemas.openxmlformats.org/officeDocument/2006/math">
                    <m:sSub>
                      <m:sSubPr>
                        <m:ctrlPr>
                          <a:rPr lang="en-US" sz="1600"/>
                        </m:ctrlPr>
                      </m:sSubPr>
                      <m:e>
                        <m:r>
                          <a:rPr lang="en-US" sz="1600"/>
                          <m:t>𝑏</m:t>
                        </m:r>
                      </m:e>
                      <m:sub>
                        <m:r>
                          <a:rPr lang="en-US" sz="1600"/>
                          <m:t>31</m:t>
                        </m:r>
                      </m:sub>
                    </m:sSub>
                    <m:r>
                      <a:rPr lang="en-US" sz="1600"/>
                      <m:t>&gt;</m:t>
                    </m:r>
                  </m:oMath>
                </a14:m>
                <a:r>
                  <a:rPr lang="en-US" sz="1600" dirty="0"/>
                  <a:t> </a:t>
                </a:r>
                <a14:m>
                  <m:oMath xmlns:m="http://schemas.openxmlformats.org/officeDocument/2006/math">
                    <m:sSub>
                      <m:sSubPr>
                        <m:ctrlPr>
                          <a:rPr lang="en-US" sz="1600"/>
                        </m:ctrlPr>
                      </m:sSubPr>
                      <m:e>
                        <m:r>
                          <a:rPr lang="en-US" sz="1600"/>
                          <m:t>𝑏</m:t>
                        </m:r>
                      </m:e>
                      <m:sub>
                        <m:r>
                          <a:rPr lang="en-US" sz="1600"/>
                          <m:t>32</m:t>
                        </m:r>
                      </m:sub>
                    </m:sSub>
                    <m:r>
                      <a:rPr lang="en-US" sz="1600"/>
                      <m:t>&gt;0</m:t>
                    </m:r>
                  </m:oMath>
                </a14:m>
                <a:r>
                  <a:rPr lang="en-US" sz="1600" dirty="0"/>
                  <a:t>, </a:t>
                </a:r>
                <a14:m>
                  <m:oMath xmlns:m="http://schemas.openxmlformats.org/officeDocument/2006/math">
                    <m:sSub>
                      <m:sSubPr>
                        <m:ctrlPr>
                          <a:rPr lang="en-US" sz="1600"/>
                        </m:ctrlPr>
                      </m:sSubPr>
                      <m:e>
                        <m:r>
                          <a:rPr lang="en-US" sz="1600"/>
                          <m:t>𝑏</m:t>
                        </m:r>
                      </m:e>
                      <m:sub>
                        <m:r>
                          <a:rPr lang="en-US" sz="1600"/>
                          <m:t>41</m:t>
                        </m:r>
                      </m:sub>
                    </m:sSub>
                    <m:r>
                      <a:rPr lang="en-US" sz="1600"/>
                      <m:t>&gt;</m:t>
                    </m:r>
                    <m:sSub>
                      <m:sSubPr>
                        <m:ctrlPr>
                          <a:rPr lang="en-US" sz="1600"/>
                        </m:ctrlPr>
                      </m:sSubPr>
                      <m:e>
                        <m:r>
                          <a:rPr lang="en-US" sz="1600"/>
                          <m:t>𝑏</m:t>
                        </m:r>
                      </m:e>
                      <m:sub>
                        <m:r>
                          <a:rPr lang="en-US" sz="1600"/>
                          <m:t>42</m:t>
                        </m:r>
                      </m:sub>
                    </m:sSub>
                    <m:r>
                      <a:rPr lang="en-US" sz="1600"/>
                      <m:t>&gt;0</m:t>
                    </m:r>
                  </m:oMath>
                </a14:m>
                <a:endParaRPr lang="en-US" sz="1600" dirty="0"/>
              </a:p>
            </p:txBody>
          </p:sp>
        </mc:Choice>
        <mc:Fallback>
          <p:sp>
            <p:nvSpPr>
              <p:cNvPr id="9" name="TextBox 8">
                <a:extLst>
                  <a:ext uri="{FF2B5EF4-FFF2-40B4-BE49-F238E27FC236}">
                    <a16:creationId xmlns:a16="http://schemas.microsoft.com/office/drawing/2014/main" id="{143E8E7B-A9EB-E140-B89B-D6EFBBAD2F7E}"/>
                  </a:ext>
                </a:extLst>
              </p:cNvPr>
              <p:cNvSpPr txBox="1">
                <a:spLocks noRot="1" noChangeAspect="1" noMove="1" noResize="1" noEditPoints="1" noAdjustHandles="1" noChangeArrowheads="1" noChangeShapeType="1" noTextEdit="1"/>
              </p:cNvSpPr>
              <p:nvPr/>
            </p:nvSpPr>
            <p:spPr>
              <a:xfrm>
                <a:off x="8488388" y="2377632"/>
                <a:ext cx="3483871" cy="1518156"/>
              </a:xfrm>
              <a:prstGeom prst="rect">
                <a:avLst/>
              </a:prstGeom>
              <a:blipFill>
                <a:blip r:embed="rId4"/>
                <a:stretch>
                  <a:fillRect l="-725" t="-826" b="-31405"/>
                </a:stretch>
              </a:blipFill>
            </p:spPr>
            <p:txBody>
              <a:bodyPr/>
              <a:lstStyle/>
              <a:p>
                <a:r>
                  <a:rPr lang="en-US">
                    <a:noFill/>
                  </a:rPr>
                  <a:t> </a:t>
                </a:r>
              </a:p>
            </p:txBody>
          </p:sp>
        </mc:Fallback>
      </mc:AlternateContent>
    </p:spTree>
    <p:extLst>
      <p:ext uri="{BB962C8B-B14F-4D97-AF65-F5344CB8AC3E}">
        <p14:creationId xmlns:p14="http://schemas.microsoft.com/office/powerpoint/2010/main" val="340317340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ssolv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E35660-5AAD-BE46-A997-BA9A72541119}"/>
              </a:ext>
            </a:extLst>
          </p:cNvPr>
          <p:cNvSpPr>
            <a:spLocks noGrp="1"/>
          </p:cNvSpPr>
          <p:nvPr>
            <p:ph type="title"/>
          </p:nvPr>
        </p:nvSpPr>
        <p:spPr>
          <a:xfrm>
            <a:off x="1534696" y="675585"/>
            <a:ext cx="9520158" cy="620377"/>
          </a:xfrm>
        </p:spPr>
        <p:txBody>
          <a:bodyPr/>
          <a:lstStyle/>
          <a:p>
            <a:r>
              <a:rPr lang="en-US" altLang="zh-CN" dirty="0"/>
              <a:t>Sample</a:t>
            </a:r>
            <a:r>
              <a:rPr lang="zh-CN" altLang="en-US" dirty="0"/>
              <a:t> </a:t>
            </a:r>
            <a:r>
              <a:rPr lang="en-US" altLang="zh-CN" dirty="0"/>
              <a:t>Selection</a:t>
            </a:r>
            <a:endParaRPr lang="en-US" dirty="0"/>
          </a:p>
        </p:txBody>
      </p:sp>
      <p:sp>
        <p:nvSpPr>
          <p:cNvPr id="3" name="Content Placeholder 2">
            <a:extLst>
              <a:ext uri="{FF2B5EF4-FFF2-40B4-BE49-F238E27FC236}">
                <a16:creationId xmlns:a16="http://schemas.microsoft.com/office/drawing/2014/main" id="{A2559E60-432D-1545-85AD-668C8EA79CA5}"/>
              </a:ext>
            </a:extLst>
          </p:cNvPr>
          <p:cNvSpPr>
            <a:spLocks noGrp="1"/>
          </p:cNvSpPr>
          <p:nvPr>
            <p:ph idx="1"/>
          </p:nvPr>
        </p:nvSpPr>
        <p:spPr/>
        <p:txBody>
          <a:bodyPr>
            <a:normAutofit fontScale="92500" lnSpcReduction="10000"/>
          </a:bodyPr>
          <a:lstStyle/>
          <a:p>
            <a:r>
              <a:rPr lang="en-US" altLang="zh-CN" dirty="0"/>
              <a:t>Initial</a:t>
            </a:r>
            <a:r>
              <a:rPr lang="zh-CN" altLang="en-US" dirty="0"/>
              <a:t> </a:t>
            </a:r>
            <a:r>
              <a:rPr lang="en-US" altLang="zh-CN" dirty="0"/>
              <a:t>sample</a:t>
            </a:r>
            <a:r>
              <a:rPr lang="zh-CN" altLang="en-US" dirty="0"/>
              <a:t> </a:t>
            </a:r>
            <a:r>
              <a:rPr lang="en-US" altLang="zh-CN" dirty="0"/>
              <a:t>consists</a:t>
            </a:r>
            <a:r>
              <a:rPr lang="zh-CN" altLang="en-US" dirty="0"/>
              <a:t> </a:t>
            </a:r>
            <a:r>
              <a:rPr lang="en-US" altLang="zh-CN" dirty="0"/>
              <a:t>of</a:t>
            </a:r>
            <a:r>
              <a:rPr lang="zh-CN" altLang="en-US" dirty="0"/>
              <a:t> </a:t>
            </a:r>
            <a:r>
              <a:rPr lang="en-US" altLang="zh-CN" dirty="0"/>
              <a:t>all</a:t>
            </a:r>
            <a:r>
              <a:rPr lang="zh-CN" altLang="en-US" dirty="0"/>
              <a:t> </a:t>
            </a:r>
            <a:r>
              <a:rPr lang="en-US" altLang="zh-CN" dirty="0"/>
              <a:t>firms</a:t>
            </a:r>
            <a:r>
              <a:rPr lang="zh-CN" altLang="en-US" dirty="0"/>
              <a:t> </a:t>
            </a:r>
            <a:r>
              <a:rPr lang="en-US" altLang="zh-CN" dirty="0"/>
              <a:t>covered</a:t>
            </a:r>
            <a:r>
              <a:rPr lang="zh-CN" altLang="en-US" dirty="0"/>
              <a:t> </a:t>
            </a:r>
            <a:r>
              <a:rPr lang="en-US" altLang="zh-CN" dirty="0"/>
              <a:t>on</a:t>
            </a:r>
            <a:r>
              <a:rPr lang="zh-CN" altLang="en-US" dirty="0"/>
              <a:t> </a:t>
            </a:r>
            <a:r>
              <a:rPr lang="en-US" altLang="zh-CN" dirty="0" err="1"/>
              <a:t>Compustat</a:t>
            </a:r>
            <a:r>
              <a:rPr lang="en-US" altLang="zh-CN" dirty="0"/>
              <a:t>,</a:t>
            </a:r>
            <a:r>
              <a:rPr lang="zh-CN" altLang="en-US" dirty="0"/>
              <a:t> </a:t>
            </a:r>
            <a:r>
              <a:rPr lang="en-US" altLang="zh-CN" dirty="0"/>
              <a:t>active</a:t>
            </a:r>
            <a:r>
              <a:rPr lang="zh-CN" altLang="en-US" dirty="0"/>
              <a:t> </a:t>
            </a:r>
            <a:r>
              <a:rPr lang="en-US" altLang="zh-CN" dirty="0"/>
              <a:t>and</a:t>
            </a:r>
            <a:r>
              <a:rPr lang="zh-CN" altLang="en-US" dirty="0"/>
              <a:t> </a:t>
            </a:r>
            <a:r>
              <a:rPr lang="en-US" altLang="zh-CN" dirty="0"/>
              <a:t>inactive,</a:t>
            </a:r>
            <a:r>
              <a:rPr lang="zh-CN" altLang="en-US" dirty="0"/>
              <a:t> </a:t>
            </a:r>
            <a:r>
              <a:rPr lang="en-US" altLang="zh-CN" dirty="0"/>
              <a:t>from</a:t>
            </a:r>
            <a:r>
              <a:rPr lang="zh-CN" altLang="en-US" dirty="0"/>
              <a:t> </a:t>
            </a:r>
            <a:r>
              <a:rPr lang="en-US" altLang="zh-CN" dirty="0"/>
              <a:t>1980</a:t>
            </a:r>
            <a:r>
              <a:rPr lang="zh-CN" altLang="en-US" dirty="0"/>
              <a:t> </a:t>
            </a:r>
            <a:r>
              <a:rPr lang="en-US" altLang="zh-CN" dirty="0"/>
              <a:t>to</a:t>
            </a:r>
            <a:r>
              <a:rPr lang="zh-CN" altLang="en-US" dirty="0"/>
              <a:t> </a:t>
            </a:r>
            <a:r>
              <a:rPr lang="en-US" altLang="zh-CN" dirty="0"/>
              <a:t>2000.</a:t>
            </a:r>
          </a:p>
          <a:p>
            <a:r>
              <a:rPr lang="en-US" altLang="zh-CN" dirty="0"/>
              <a:t>A</a:t>
            </a:r>
            <a:r>
              <a:rPr lang="zh-CN" altLang="en-US" dirty="0"/>
              <a:t> </a:t>
            </a:r>
            <a:r>
              <a:rPr lang="en-US" altLang="zh-CN" dirty="0"/>
              <a:t>firm</a:t>
            </a:r>
            <a:r>
              <a:rPr lang="zh-CN" altLang="en-US" dirty="0"/>
              <a:t> </a:t>
            </a:r>
            <a:r>
              <a:rPr lang="en-US" altLang="zh-CN" dirty="0"/>
              <a:t>is</a:t>
            </a:r>
            <a:r>
              <a:rPr lang="zh-CN" altLang="en-US" dirty="0"/>
              <a:t> </a:t>
            </a:r>
            <a:r>
              <a:rPr lang="en-US" altLang="zh-CN" dirty="0"/>
              <a:t>included</a:t>
            </a:r>
            <a:r>
              <a:rPr lang="zh-CN" altLang="en-US" dirty="0"/>
              <a:t> </a:t>
            </a:r>
            <a:r>
              <a:rPr lang="en-US" altLang="zh-CN" dirty="0"/>
              <a:t>only</a:t>
            </a:r>
            <a:r>
              <a:rPr lang="zh-CN" altLang="en-US" dirty="0"/>
              <a:t> </a:t>
            </a:r>
            <a:r>
              <a:rPr lang="en-US" altLang="zh-CN" dirty="0"/>
              <a:t>if</a:t>
            </a:r>
            <a:r>
              <a:rPr lang="zh-CN" altLang="en-US" dirty="0"/>
              <a:t> </a:t>
            </a:r>
            <a:r>
              <a:rPr lang="en-US" altLang="zh-CN" dirty="0"/>
              <a:t>it</a:t>
            </a:r>
            <a:r>
              <a:rPr lang="zh-CN" altLang="en-US" dirty="0"/>
              <a:t> </a:t>
            </a:r>
            <a:r>
              <a:rPr lang="en-US" altLang="zh-CN" dirty="0"/>
              <a:t>has</a:t>
            </a:r>
            <a:r>
              <a:rPr lang="zh-CN" altLang="en-US" dirty="0"/>
              <a:t> </a:t>
            </a:r>
            <a:r>
              <a:rPr lang="en-US" altLang="zh-CN" dirty="0"/>
              <a:t>at</a:t>
            </a:r>
            <a:r>
              <a:rPr lang="zh-CN" altLang="en-US" dirty="0"/>
              <a:t> </a:t>
            </a:r>
            <a:r>
              <a:rPr lang="en-US" altLang="zh-CN" dirty="0"/>
              <a:t>least</a:t>
            </a:r>
            <a:r>
              <a:rPr lang="zh-CN" altLang="en-US" dirty="0"/>
              <a:t> </a:t>
            </a:r>
            <a:r>
              <a:rPr lang="en-US" altLang="zh-CN" dirty="0"/>
              <a:t>five</a:t>
            </a:r>
            <a:r>
              <a:rPr lang="zh-CN" altLang="en-US" dirty="0"/>
              <a:t> </a:t>
            </a:r>
            <a:r>
              <a:rPr lang="en-US" altLang="zh-CN" dirty="0"/>
              <a:t>consecutive</a:t>
            </a:r>
            <a:r>
              <a:rPr lang="zh-CN" altLang="en-US" dirty="0"/>
              <a:t> </a:t>
            </a:r>
            <a:r>
              <a:rPr lang="en-US" altLang="zh-CN" dirty="0"/>
              <a:t>years</a:t>
            </a:r>
            <a:r>
              <a:rPr lang="zh-CN" altLang="en-US" dirty="0"/>
              <a:t> </a:t>
            </a:r>
            <a:r>
              <a:rPr lang="en-US" altLang="zh-CN" dirty="0"/>
              <a:t>of</a:t>
            </a:r>
            <a:r>
              <a:rPr lang="zh-CN" altLang="en-US" dirty="0"/>
              <a:t> </a:t>
            </a:r>
            <a:r>
              <a:rPr lang="en-US" altLang="zh-CN" dirty="0"/>
              <a:t>accounting</a:t>
            </a:r>
            <a:r>
              <a:rPr lang="zh-CN" altLang="en-US" dirty="0"/>
              <a:t> </a:t>
            </a:r>
            <a:r>
              <a:rPr lang="en-US" altLang="zh-CN" dirty="0"/>
              <a:t>data</a:t>
            </a:r>
          </a:p>
          <a:p>
            <a:pPr lvl="1"/>
            <a:r>
              <a:rPr lang="en-US" altLang="zh-CN" dirty="0"/>
              <a:t>Allows</a:t>
            </a:r>
            <a:r>
              <a:rPr lang="zh-CN" altLang="en-US" dirty="0"/>
              <a:t> </a:t>
            </a:r>
            <a:r>
              <a:rPr lang="en-US" altLang="zh-CN" dirty="0"/>
              <a:t>calculation</a:t>
            </a:r>
            <a:r>
              <a:rPr lang="zh-CN" altLang="en-US" dirty="0"/>
              <a:t> </a:t>
            </a:r>
            <a:r>
              <a:rPr lang="en-US" altLang="zh-CN" dirty="0"/>
              <a:t>of</a:t>
            </a:r>
            <a:r>
              <a:rPr lang="zh-CN" altLang="en-US" dirty="0"/>
              <a:t> </a:t>
            </a:r>
            <a:r>
              <a:rPr lang="en-US" altLang="zh-CN" dirty="0"/>
              <a:t>sustained</a:t>
            </a:r>
            <a:r>
              <a:rPr lang="zh-CN" altLang="en-US" dirty="0"/>
              <a:t> </a:t>
            </a:r>
            <a:r>
              <a:rPr lang="en-US" altLang="zh-CN" dirty="0"/>
              <a:t>growth</a:t>
            </a:r>
          </a:p>
          <a:p>
            <a:pPr lvl="1"/>
            <a:r>
              <a:rPr lang="en-US" altLang="zh-CN" dirty="0"/>
              <a:t>Avoids</a:t>
            </a:r>
            <a:r>
              <a:rPr lang="zh-CN" altLang="en-US" dirty="0"/>
              <a:t> </a:t>
            </a:r>
            <a:r>
              <a:rPr lang="en-US" altLang="zh-CN" dirty="0"/>
              <a:t>selecting</a:t>
            </a:r>
            <a:r>
              <a:rPr lang="zh-CN" altLang="en-US" dirty="0"/>
              <a:t> </a:t>
            </a:r>
            <a:r>
              <a:rPr lang="en-US" altLang="zh-CN" dirty="0"/>
              <a:t>recent</a:t>
            </a:r>
            <a:r>
              <a:rPr lang="zh-CN" altLang="en-US" dirty="0"/>
              <a:t> </a:t>
            </a:r>
            <a:r>
              <a:rPr lang="en-US" altLang="zh-CN" dirty="0"/>
              <a:t>IPO</a:t>
            </a:r>
            <a:r>
              <a:rPr lang="zh-CN" altLang="en-US" dirty="0"/>
              <a:t> </a:t>
            </a:r>
            <a:r>
              <a:rPr lang="en-US" altLang="zh-CN" dirty="0"/>
              <a:t>forms</a:t>
            </a:r>
            <a:r>
              <a:rPr lang="zh-CN" altLang="en-US" dirty="0"/>
              <a:t> </a:t>
            </a:r>
            <a:r>
              <a:rPr lang="en-US" altLang="zh-CN" dirty="0"/>
              <a:t>with</a:t>
            </a:r>
            <a:r>
              <a:rPr lang="zh-CN" altLang="en-US" dirty="0"/>
              <a:t> </a:t>
            </a:r>
            <a:r>
              <a:rPr lang="en-US" altLang="zh-CN" dirty="0"/>
              <a:t>high</a:t>
            </a:r>
            <a:r>
              <a:rPr lang="zh-CN" altLang="en-US" dirty="0"/>
              <a:t> </a:t>
            </a:r>
            <a:r>
              <a:rPr lang="en-US" altLang="zh-CN" dirty="0"/>
              <a:t>growth</a:t>
            </a:r>
            <a:r>
              <a:rPr lang="zh-CN" altLang="en-US" dirty="0"/>
              <a:t> </a:t>
            </a:r>
            <a:r>
              <a:rPr lang="en-US" altLang="zh-CN" dirty="0"/>
              <a:t>potential</a:t>
            </a:r>
            <a:r>
              <a:rPr lang="zh-CN" altLang="en-US" dirty="0"/>
              <a:t> </a:t>
            </a:r>
            <a:r>
              <a:rPr lang="en-US" altLang="zh-CN" dirty="0"/>
              <a:t>or</a:t>
            </a:r>
            <a:r>
              <a:rPr lang="zh-CN" altLang="en-US" dirty="0"/>
              <a:t> </a:t>
            </a:r>
            <a:r>
              <a:rPr lang="en-US" altLang="zh-CN" dirty="0"/>
              <a:t>high</a:t>
            </a:r>
            <a:r>
              <a:rPr lang="zh-CN" altLang="en-US" dirty="0"/>
              <a:t> </a:t>
            </a:r>
            <a:r>
              <a:rPr lang="en-US" altLang="zh-CN" dirty="0"/>
              <a:t>risks</a:t>
            </a:r>
          </a:p>
          <a:p>
            <a:r>
              <a:rPr lang="en-US" altLang="zh-CN" dirty="0"/>
              <a:t>Remove</a:t>
            </a:r>
            <a:r>
              <a:rPr lang="zh-CN" altLang="en-US" dirty="0"/>
              <a:t> </a:t>
            </a:r>
            <a:r>
              <a:rPr lang="en-US" altLang="zh-CN" dirty="0"/>
              <a:t>top</a:t>
            </a:r>
            <a:r>
              <a:rPr lang="zh-CN" altLang="en-US" dirty="0"/>
              <a:t> </a:t>
            </a:r>
            <a:r>
              <a:rPr lang="en-US" altLang="zh-CN" dirty="0"/>
              <a:t>and</a:t>
            </a:r>
            <a:r>
              <a:rPr lang="zh-CN" altLang="en-US" dirty="0"/>
              <a:t> </a:t>
            </a:r>
            <a:r>
              <a:rPr lang="en-US" altLang="zh-CN" dirty="0"/>
              <a:t>bottom</a:t>
            </a:r>
            <a:r>
              <a:rPr lang="zh-CN" altLang="en-US" dirty="0"/>
              <a:t> </a:t>
            </a:r>
            <a:r>
              <a:rPr lang="en-US" altLang="zh-CN" dirty="0"/>
              <a:t>1%</a:t>
            </a:r>
            <a:r>
              <a:rPr lang="zh-CN" altLang="en-US" dirty="0"/>
              <a:t> </a:t>
            </a:r>
            <a:r>
              <a:rPr lang="en-US" altLang="zh-CN" dirty="0"/>
              <a:t>of</a:t>
            </a:r>
            <a:r>
              <a:rPr lang="zh-CN" altLang="en-US" dirty="0"/>
              <a:t> </a:t>
            </a:r>
            <a:r>
              <a:rPr lang="en-US" altLang="zh-CN" dirty="0"/>
              <a:t>observations</a:t>
            </a:r>
            <a:r>
              <a:rPr lang="zh-CN" altLang="en-US" dirty="0"/>
              <a:t> </a:t>
            </a:r>
            <a:r>
              <a:rPr lang="en-US" altLang="zh-CN" dirty="0"/>
              <a:t>for</a:t>
            </a:r>
            <a:r>
              <a:rPr lang="zh-CN" altLang="en-US" dirty="0"/>
              <a:t> </a:t>
            </a:r>
            <a:r>
              <a:rPr lang="en-US" altLang="zh-CN" dirty="0"/>
              <a:t>stock</a:t>
            </a:r>
            <a:r>
              <a:rPr lang="zh-CN" altLang="en-US" dirty="0"/>
              <a:t> </a:t>
            </a:r>
            <a:r>
              <a:rPr lang="en-US" altLang="zh-CN" dirty="0"/>
              <a:t>prices/returns,</a:t>
            </a:r>
            <a:r>
              <a:rPr lang="zh-CN" altLang="en-US" dirty="0"/>
              <a:t> </a:t>
            </a:r>
            <a:r>
              <a:rPr lang="en-US" altLang="zh-CN" dirty="0"/>
              <a:t>book</a:t>
            </a:r>
            <a:r>
              <a:rPr lang="zh-CN" altLang="en-US" dirty="0"/>
              <a:t> </a:t>
            </a:r>
            <a:r>
              <a:rPr lang="en-US" altLang="zh-CN" dirty="0"/>
              <a:t>value/book</a:t>
            </a:r>
            <a:r>
              <a:rPr lang="zh-CN" altLang="en-US" dirty="0"/>
              <a:t> </a:t>
            </a:r>
            <a:r>
              <a:rPr lang="en-US" altLang="zh-CN" dirty="0"/>
              <a:t>value</a:t>
            </a:r>
            <a:r>
              <a:rPr lang="zh-CN" altLang="en-US" dirty="0"/>
              <a:t> </a:t>
            </a:r>
            <a:r>
              <a:rPr lang="en-US" altLang="zh-CN" dirty="0"/>
              <a:t>changes</a:t>
            </a:r>
            <a:r>
              <a:rPr lang="zh-CN" altLang="en-US" dirty="0"/>
              <a:t> </a:t>
            </a:r>
            <a:r>
              <a:rPr lang="en-US" altLang="zh-CN" dirty="0"/>
              <a:t>and</a:t>
            </a:r>
            <a:r>
              <a:rPr lang="zh-CN" altLang="en-US" dirty="0"/>
              <a:t> </a:t>
            </a:r>
            <a:r>
              <a:rPr lang="en-US" altLang="zh-CN" dirty="0"/>
              <a:t>earnings/earnings</a:t>
            </a:r>
            <a:r>
              <a:rPr lang="zh-CN" altLang="en-US" dirty="0"/>
              <a:t> </a:t>
            </a:r>
            <a:r>
              <a:rPr lang="en-US" altLang="zh-CN" dirty="0"/>
              <a:t>changes</a:t>
            </a:r>
            <a:r>
              <a:rPr lang="zh-CN" altLang="en-US" dirty="0"/>
              <a:t> </a:t>
            </a:r>
            <a:r>
              <a:rPr lang="en-US" altLang="zh-CN" dirty="0"/>
              <a:t>to</a:t>
            </a:r>
            <a:r>
              <a:rPr lang="zh-CN" altLang="en-US" dirty="0"/>
              <a:t> </a:t>
            </a:r>
            <a:r>
              <a:rPr lang="en-US" altLang="zh-CN" dirty="0"/>
              <a:t>mitigate</a:t>
            </a:r>
            <a:r>
              <a:rPr lang="zh-CN" altLang="en-US" dirty="0"/>
              <a:t> </a:t>
            </a:r>
            <a:r>
              <a:rPr lang="en-US" altLang="zh-CN" dirty="0"/>
              <a:t>the</a:t>
            </a:r>
            <a:r>
              <a:rPr lang="zh-CN" altLang="en-US" dirty="0"/>
              <a:t> </a:t>
            </a:r>
            <a:r>
              <a:rPr lang="en-US" altLang="zh-CN" dirty="0"/>
              <a:t>potential</a:t>
            </a:r>
            <a:r>
              <a:rPr lang="zh-CN" altLang="en-US" dirty="0"/>
              <a:t> </a:t>
            </a:r>
            <a:r>
              <a:rPr lang="en-US" altLang="zh-CN" dirty="0"/>
              <a:t>effect</a:t>
            </a:r>
            <a:r>
              <a:rPr lang="zh-CN" altLang="en-US" dirty="0"/>
              <a:t> </a:t>
            </a:r>
            <a:r>
              <a:rPr lang="en-US" altLang="zh-CN" dirty="0"/>
              <a:t>of</a:t>
            </a:r>
            <a:r>
              <a:rPr lang="zh-CN" altLang="en-US" dirty="0"/>
              <a:t> </a:t>
            </a:r>
            <a:r>
              <a:rPr lang="en-US" altLang="zh-CN" dirty="0"/>
              <a:t>outliers</a:t>
            </a:r>
          </a:p>
          <a:p>
            <a:r>
              <a:rPr lang="en-US" altLang="zh-CN" dirty="0"/>
              <a:t>Final</a:t>
            </a:r>
            <a:r>
              <a:rPr lang="zh-CN" altLang="en-US" dirty="0"/>
              <a:t> </a:t>
            </a:r>
            <a:r>
              <a:rPr lang="en-US" altLang="zh-CN" dirty="0"/>
              <a:t>Sample</a:t>
            </a:r>
            <a:r>
              <a:rPr lang="zh-CN" altLang="en-US" dirty="0"/>
              <a:t> </a:t>
            </a:r>
            <a:r>
              <a:rPr lang="en-US" altLang="zh-CN" dirty="0"/>
              <a:t>Size</a:t>
            </a:r>
            <a:r>
              <a:rPr lang="zh-CN" altLang="en-US" dirty="0"/>
              <a:t> </a:t>
            </a:r>
            <a:r>
              <a:rPr lang="en-US" altLang="zh-CN" dirty="0"/>
              <a:t>for</a:t>
            </a:r>
            <a:r>
              <a:rPr lang="zh-CN" altLang="en-US" dirty="0"/>
              <a:t> </a:t>
            </a:r>
            <a:r>
              <a:rPr lang="en-US" altLang="zh-CN" dirty="0"/>
              <a:t>Price</a:t>
            </a:r>
            <a:r>
              <a:rPr lang="zh-CN" altLang="en-US" dirty="0"/>
              <a:t> </a:t>
            </a:r>
            <a:r>
              <a:rPr lang="en-US" altLang="zh-CN" dirty="0"/>
              <a:t>level</a:t>
            </a:r>
            <a:r>
              <a:rPr lang="zh-CN" altLang="en-US" dirty="0"/>
              <a:t> </a:t>
            </a:r>
            <a:r>
              <a:rPr lang="en-US" altLang="zh-CN" dirty="0"/>
              <a:t>regression:</a:t>
            </a:r>
            <a:r>
              <a:rPr lang="zh-CN" altLang="en-US" dirty="0"/>
              <a:t> </a:t>
            </a:r>
            <a:r>
              <a:rPr lang="en-US" altLang="zh-CN" dirty="0"/>
              <a:t>94,687,</a:t>
            </a:r>
            <a:r>
              <a:rPr lang="zh-CN" altLang="en-US" dirty="0"/>
              <a:t> </a:t>
            </a:r>
            <a:r>
              <a:rPr lang="en-US" altLang="zh-CN" dirty="0"/>
              <a:t>for</a:t>
            </a:r>
            <a:r>
              <a:rPr lang="zh-CN" altLang="en-US" dirty="0"/>
              <a:t> </a:t>
            </a:r>
            <a:r>
              <a:rPr lang="en-US" altLang="zh-CN" dirty="0"/>
              <a:t>Returns</a:t>
            </a:r>
            <a:r>
              <a:rPr lang="zh-CN" altLang="en-US" dirty="0"/>
              <a:t> </a:t>
            </a:r>
            <a:r>
              <a:rPr lang="en-US" altLang="zh-CN" dirty="0"/>
              <a:t>regression:</a:t>
            </a:r>
            <a:r>
              <a:rPr lang="zh-CN" altLang="en-US" dirty="0"/>
              <a:t> </a:t>
            </a:r>
            <a:r>
              <a:rPr lang="en-US" altLang="zh-CN" dirty="0"/>
              <a:t>92,783</a:t>
            </a:r>
          </a:p>
          <a:p>
            <a:pPr marL="457200" lvl="1" indent="0">
              <a:buNone/>
            </a:pPr>
            <a:endParaRPr lang="en-US" altLang="zh-CN" dirty="0"/>
          </a:p>
        </p:txBody>
      </p:sp>
    </p:spTree>
    <p:extLst>
      <p:ext uri="{BB962C8B-B14F-4D97-AF65-F5344CB8AC3E}">
        <p14:creationId xmlns:p14="http://schemas.microsoft.com/office/powerpoint/2010/main" val="211213818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63F0D3-6BDF-5E40-A9FD-4E4ECDCBA9F7}"/>
              </a:ext>
            </a:extLst>
          </p:cNvPr>
          <p:cNvSpPr>
            <a:spLocks noGrp="1"/>
          </p:cNvSpPr>
          <p:nvPr>
            <p:ph type="title"/>
          </p:nvPr>
        </p:nvSpPr>
        <p:spPr>
          <a:xfrm>
            <a:off x="1534696" y="781910"/>
            <a:ext cx="9520158" cy="609745"/>
          </a:xfrm>
        </p:spPr>
        <p:txBody>
          <a:bodyPr/>
          <a:lstStyle/>
          <a:p>
            <a:r>
              <a:rPr lang="en-US" altLang="zh-CN" dirty="0"/>
              <a:t>Descriptive</a:t>
            </a:r>
            <a:r>
              <a:rPr lang="zh-CN" altLang="en-US" dirty="0"/>
              <a:t> </a:t>
            </a:r>
            <a:r>
              <a:rPr lang="en-US" altLang="zh-CN" dirty="0"/>
              <a:t>Statistics</a:t>
            </a:r>
            <a:endParaRPr lang="en-US" dirty="0"/>
          </a:p>
        </p:txBody>
      </p:sp>
      <p:pic>
        <p:nvPicPr>
          <p:cNvPr id="5" name="Content Placeholder 4">
            <a:extLst>
              <a:ext uri="{FF2B5EF4-FFF2-40B4-BE49-F238E27FC236}">
                <a16:creationId xmlns:a16="http://schemas.microsoft.com/office/drawing/2014/main" id="{6A0FE9FD-ACD4-4247-92A8-8011F68C9F1B}"/>
              </a:ext>
            </a:extLst>
          </p:cNvPr>
          <p:cNvPicPr>
            <a:picLocks noGrp="1" noChangeAspect="1"/>
          </p:cNvPicPr>
          <p:nvPr>
            <p:ph idx="1"/>
          </p:nvPr>
        </p:nvPicPr>
        <p:blipFill rotWithShape="1">
          <a:blip r:embed="rId2"/>
          <a:srcRect l="4334"/>
          <a:stretch/>
        </p:blipFill>
        <p:spPr>
          <a:xfrm rot="5400000">
            <a:off x="6827810" y="362121"/>
            <a:ext cx="4194306" cy="6395620"/>
          </a:xfrm>
        </p:spPr>
      </p:pic>
      <p:sp>
        <p:nvSpPr>
          <p:cNvPr id="8" name="Content Placeholder 2">
            <a:extLst>
              <a:ext uri="{FF2B5EF4-FFF2-40B4-BE49-F238E27FC236}">
                <a16:creationId xmlns:a16="http://schemas.microsoft.com/office/drawing/2014/main" id="{55D885F6-A44D-A640-A9B2-5A205D5DC2F3}"/>
              </a:ext>
            </a:extLst>
          </p:cNvPr>
          <p:cNvSpPr txBox="1">
            <a:spLocks/>
          </p:cNvSpPr>
          <p:nvPr/>
        </p:nvSpPr>
        <p:spPr>
          <a:xfrm>
            <a:off x="1534696" y="1901603"/>
            <a:ext cx="4228151" cy="3755481"/>
          </a:xfrm>
          <a:prstGeom prst="rect">
            <a:avLst/>
          </a:prstGeom>
        </p:spPr>
        <p:txBody>
          <a:bodyPr vert="horz" lIns="91440" tIns="45720" rIns="91440" bIns="45720" rtlCol="0" anchor="t">
            <a:normAutofit fontScale="92500"/>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r>
              <a:rPr lang="en-US" altLang="zh-CN" sz="1500" dirty="0"/>
              <a:t>58.07% of the firms in our sample have earnings increases, consistent with 57.43% in Barth et al.(1999)</a:t>
            </a:r>
          </a:p>
          <a:p>
            <a:r>
              <a:rPr lang="en-US" sz="1500" dirty="0"/>
              <a:t>For those firms that have both earnings and revenue growth, the majority also has concurrent operating earnings increases (SO).</a:t>
            </a:r>
          </a:p>
          <a:p>
            <a:r>
              <a:rPr lang="en-US" sz="1500" dirty="0"/>
              <a:t>Patterns for various groups are very similar, so no evidence that particular groups are concentrated in certain years. </a:t>
            </a:r>
          </a:p>
          <a:p>
            <a:r>
              <a:rPr lang="en-US" sz="1500" dirty="0" err="1"/>
              <a:t>Untabulated</a:t>
            </a:r>
            <a:r>
              <a:rPr lang="en-US" sz="1500" dirty="0"/>
              <a:t> results shows that the industry distribution patterns for various groups are also similar, so the effect is not industry-specific. </a:t>
            </a:r>
          </a:p>
          <a:p>
            <a:endParaRPr lang="en-US" sz="1500" dirty="0"/>
          </a:p>
        </p:txBody>
      </p:sp>
      <p:sp>
        <p:nvSpPr>
          <p:cNvPr id="9" name="Oval 8">
            <a:extLst>
              <a:ext uri="{FF2B5EF4-FFF2-40B4-BE49-F238E27FC236}">
                <a16:creationId xmlns:a16="http://schemas.microsoft.com/office/drawing/2014/main" id="{8CC3EFB7-AAFD-5840-A8E1-110B85CE9997}"/>
              </a:ext>
            </a:extLst>
          </p:cNvPr>
          <p:cNvSpPr/>
          <p:nvPr/>
        </p:nvSpPr>
        <p:spPr>
          <a:xfrm>
            <a:off x="6278054" y="1767841"/>
            <a:ext cx="749714" cy="122081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grpSp>
        <p:nvGrpSpPr>
          <p:cNvPr id="13" name="Group 12">
            <a:extLst>
              <a:ext uri="{FF2B5EF4-FFF2-40B4-BE49-F238E27FC236}">
                <a16:creationId xmlns:a16="http://schemas.microsoft.com/office/drawing/2014/main" id="{B7A7D8F1-A542-1D4E-AC39-D18A5327A54B}"/>
              </a:ext>
            </a:extLst>
          </p:cNvPr>
          <p:cNvGrpSpPr/>
          <p:nvPr/>
        </p:nvGrpSpPr>
        <p:grpSpPr>
          <a:xfrm>
            <a:off x="7217618" y="2590800"/>
            <a:ext cx="3100454" cy="203200"/>
            <a:chOff x="7258258" y="2600960"/>
            <a:chExt cx="3100454" cy="203200"/>
          </a:xfrm>
        </p:grpSpPr>
        <p:sp>
          <p:nvSpPr>
            <p:cNvPr id="10" name="Oval 9">
              <a:extLst>
                <a:ext uri="{FF2B5EF4-FFF2-40B4-BE49-F238E27FC236}">
                  <a16:creationId xmlns:a16="http://schemas.microsoft.com/office/drawing/2014/main" id="{B5DF46B3-814D-C545-A048-992487682771}"/>
                </a:ext>
              </a:extLst>
            </p:cNvPr>
            <p:cNvSpPr/>
            <p:nvPr/>
          </p:nvSpPr>
          <p:spPr>
            <a:xfrm>
              <a:off x="7258258" y="2600960"/>
              <a:ext cx="650240" cy="18288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462443A7-673D-4849-BF3A-A9ED49CBA725}"/>
                </a:ext>
              </a:extLst>
            </p:cNvPr>
            <p:cNvSpPr/>
            <p:nvPr/>
          </p:nvSpPr>
          <p:spPr>
            <a:xfrm>
              <a:off x="8838965" y="2600960"/>
              <a:ext cx="650240" cy="18288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F2EF893C-D112-B141-A43F-76975A350A6B}"/>
                </a:ext>
              </a:extLst>
            </p:cNvPr>
            <p:cNvSpPr/>
            <p:nvPr/>
          </p:nvSpPr>
          <p:spPr>
            <a:xfrm>
              <a:off x="9708472" y="2621280"/>
              <a:ext cx="650240" cy="18288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53168209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ssolv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dissolve">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8D8D2DA5-759B-B74E-94ED-52F17F1D4A8C}"/>
              </a:ext>
            </a:extLst>
          </p:cNvPr>
          <p:cNvPicPr>
            <a:picLocks noGrp="1" noChangeAspect="1"/>
          </p:cNvPicPr>
          <p:nvPr>
            <p:ph idx="1"/>
          </p:nvPr>
        </p:nvPicPr>
        <p:blipFill rotWithShape="1">
          <a:blip r:embed="rId2"/>
          <a:srcRect l="5551" r="3171"/>
          <a:stretch/>
        </p:blipFill>
        <p:spPr>
          <a:xfrm rot="5400000">
            <a:off x="2256538" y="339625"/>
            <a:ext cx="3626392" cy="6981867"/>
          </a:xfrm>
        </p:spPr>
      </p:pic>
      <p:sp>
        <p:nvSpPr>
          <p:cNvPr id="4" name="Title 1">
            <a:extLst>
              <a:ext uri="{FF2B5EF4-FFF2-40B4-BE49-F238E27FC236}">
                <a16:creationId xmlns:a16="http://schemas.microsoft.com/office/drawing/2014/main" id="{1EB38E53-63B2-3D48-B868-55B71307E395}"/>
              </a:ext>
            </a:extLst>
          </p:cNvPr>
          <p:cNvSpPr>
            <a:spLocks noGrp="1"/>
          </p:cNvSpPr>
          <p:nvPr>
            <p:ph type="title"/>
          </p:nvPr>
        </p:nvSpPr>
        <p:spPr>
          <a:xfrm>
            <a:off x="1534696" y="803775"/>
            <a:ext cx="9520158" cy="1175760"/>
          </a:xfrm>
        </p:spPr>
        <p:txBody>
          <a:bodyPr>
            <a:normAutofit fontScale="90000"/>
          </a:bodyPr>
          <a:lstStyle/>
          <a:p>
            <a:pPr>
              <a:lnSpc>
                <a:spcPct val="150000"/>
              </a:lnSpc>
            </a:pPr>
            <a:r>
              <a:rPr lang="en-US" altLang="zh-CN" sz="3600" dirty="0"/>
              <a:t>Results</a:t>
            </a:r>
            <a:r>
              <a:rPr lang="zh-CN" altLang="en-US" sz="3600" dirty="0"/>
              <a:t> </a:t>
            </a:r>
            <a:r>
              <a:rPr lang="en-US" altLang="zh-CN" sz="3600" dirty="0"/>
              <a:t>on</a:t>
            </a:r>
            <a:r>
              <a:rPr lang="zh-CN" altLang="en-US" sz="3600" dirty="0"/>
              <a:t> </a:t>
            </a:r>
            <a:r>
              <a:rPr lang="en-US" altLang="zh-CN" sz="3600" dirty="0"/>
              <a:t>Earnings Management and Future Performance</a:t>
            </a:r>
            <a:endParaRPr lang="en-US" sz="2200" dirty="0"/>
          </a:p>
        </p:txBody>
      </p:sp>
      <p:sp>
        <p:nvSpPr>
          <p:cNvPr id="7" name="Content Placeholder 2">
            <a:extLst>
              <a:ext uri="{FF2B5EF4-FFF2-40B4-BE49-F238E27FC236}">
                <a16:creationId xmlns:a16="http://schemas.microsoft.com/office/drawing/2014/main" id="{B8EEE447-E4A4-9048-9481-A1C2D9FCE05F}"/>
              </a:ext>
            </a:extLst>
          </p:cNvPr>
          <p:cNvSpPr txBox="1">
            <a:spLocks/>
          </p:cNvSpPr>
          <p:nvPr/>
        </p:nvSpPr>
        <p:spPr>
          <a:xfrm>
            <a:off x="7560668" y="1979535"/>
            <a:ext cx="4503742" cy="1995760"/>
          </a:xfrm>
          <a:prstGeom prst="rect">
            <a:avLst/>
          </a:prstGeom>
        </p:spPr>
        <p:txBody>
          <a:bodyPr vert="horz" lIns="91440" tIns="45720" rIns="91440" bIns="45720" rtlCol="0" anchor="t">
            <a:normAutofit/>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r>
              <a:rPr lang="en-US" altLang="zh-CN" sz="1500" dirty="0"/>
              <a:t>Total Accruals and WC Accruals are lower for Group S than Group NS, with differences both significant at less than 7% level.</a:t>
            </a:r>
          </a:p>
          <a:p>
            <a:r>
              <a:rPr lang="en-US" altLang="zh-CN" sz="1500" dirty="0"/>
              <a:t>Abnormal Accruals difference is also significant at less than 1%</a:t>
            </a:r>
          </a:p>
          <a:p>
            <a:r>
              <a:rPr lang="en-US" altLang="zh-CN" sz="1500" dirty="0"/>
              <a:t>No big difference in special items</a:t>
            </a:r>
          </a:p>
          <a:p>
            <a:endParaRPr lang="en-US" altLang="zh-CN" sz="1500" dirty="0"/>
          </a:p>
          <a:p>
            <a:endParaRPr lang="en-US" sz="1500" dirty="0"/>
          </a:p>
        </p:txBody>
      </p:sp>
      <p:grpSp>
        <p:nvGrpSpPr>
          <p:cNvPr id="10" name="Group 9">
            <a:extLst>
              <a:ext uri="{FF2B5EF4-FFF2-40B4-BE49-F238E27FC236}">
                <a16:creationId xmlns:a16="http://schemas.microsoft.com/office/drawing/2014/main" id="{52503F22-E5A2-DF4C-BF4E-4468F9B7D2CB}"/>
              </a:ext>
            </a:extLst>
          </p:cNvPr>
          <p:cNvGrpSpPr/>
          <p:nvPr/>
        </p:nvGrpSpPr>
        <p:grpSpPr>
          <a:xfrm>
            <a:off x="7560668" y="3975295"/>
            <a:ext cx="4503742" cy="2081605"/>
            <a:chOff x="7560668" y="3975295"/>
            <a:chExt cx="4503742" cy="2081605"/>
          </a:xfrm>
        </p:grpSpPr>
        <p:sp>
          <p:nvSpPr>
            <p:cNvPr id="8" name="Down Arrow 7">
              <a:extLst>
                <a:ext uri="{FF2B5EF4-FFF2-40B4-BE49-F238E27FC236}">
                  <a16:creationId xmlns:a16="http://schemas.microsoft.com/office/drawing/2014/main" id="{24EB8B42-C31D-B445-A7D6-D9810EDFAE7E}"/>
                </a:ext>
              </a:extLst>
            </p:cNvPr>
            <p:cNvSpPr/>
            <p:nvPr/>
          </p:nvSpPr>
          <p:spPr>
            <a:xfrm>
              <a:off x="9690619" y="3975295"/>
              <a:ext cx="243840" cy="44704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ontent Placeholder 2">
              <a:extLst>
                <a:ext uri="{FF2B5EF4-FFF2-40B4-BE49-F238E27FC236}">
                  <a16:creationId xmlns:a16="http://schemas.microsoft.com/office/drawing/2014/main" id="{47F76184-A449-5547-9A27-8095A5B9F185}"/>
                </a:ext>
              </a:extLst>
            </p:cNvPr>
            <p:cNvSpPr txBox="1">
              <a:spLocks/>
            </p:cNvSpPr>
            <p:nvPr/>
          </p:nvSpPr>
          <p:spPr>
            <a:xfrm>
              <a:off x="7560668" y="4447161"/>
              <a:ext cx="4503742" cy="1609739"/>
            </a:xfrm>
            <a:prstGeom prst="rect">
              <a:avLst/>
            </a:prstGeom>
          </p:spPr>
          <p:txBody>
            <a:bodyPr vert="horz" lIns="91440" tIns="45720" rIns="91440" bIns="45720" rtlCol="0" anchor="t">
              <a:normAutofit/>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r>
                <a:rPr lang="en-US" altLang="zh-CN" sz="1500" dirty="0"/>
                <a:t>Firms in Group S are less likely to use revenue-increasing accruals than firms in Group NS. </a:t>
              </a:r>
            </a:p>
            <a:p>
              <a:r>
                <a:rPr lang="en-US" sz="1500" dirty="0"/>
                <a:t>No evidence to suggest that revenue-increasing firms achieve earnings growth through more aggressive earnings management. </a:t>
              </a:r>
            </a:p>
          </p:txBody>
        </p:sp>
      </p:grpSp>
      <p:sp>
        <p:nvSpPr>
          <p:cNvPr id="11" name="Rectangle 10">
            <a:extLst>
              <a:ext uri="{FF2B5EF4-FFF2-40B4-BE49-F238E27FC236}">
                <a16:creationId xmlns:a16="http://schemas.microsoft.com/office/drawing/2014/main" id="{4DD35096-D0BF-DC47-BA62-107B1E20AC25}"/>
              </a:ext>
            </a:extLst>
          </p:cNvPr>
          <p:cNvSpPr/>
          <p:nvPr/>
        </p:nvSpPr>
        <p:spPr>
          <a:xfrm>
            <a:off x="660080" y="2652294"/>
            <a:ext cx="6563680" cy="44650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670601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dissolv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dissolve">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8D8D2DA5-759B-B74E-94ED-52F17F1D4A8C}"/>
              </a:ext>
            </a:extLst>
          </p:cNvPr>
          <p:cNvPicPr>
            <a:picLocks noGrp="1" noChangeAspect="1"/>
          </p:cNvPicPr>
          <p:nvPr>
            <p:ph idx="1"/>
          </p:nvPr>
        </p:nvPicPr>
        <p:blipFill rotWithShape="1">
          <a:blip r:embed="rId3"/>
          <a:srcRect l="5551" r="3171"/>
          <a:stretch/>
        </p:blipFill>
        <p:spPr>
          <a:xfrm rot="5400000">
            <a:off x="2297178" y="405558"/>
            <a:ext cx="3626392" cy="6981867"/>
          </a:xfrm>
        </p:spPr>
      </p:pic>
      <p:sp>
        <p:nvSpPr>
          <p:cNvPr id="4" name="Title 1">
            <a:extLst>
              <a:ext uri="{FF2B5EF4-FFF2-40B4-BE49-F238E27FC236}">
                <a16:creationId xmlns:a16="http://schemas.microsoft.com/office/drawing/2014/main" id="{1EB38E53-63B2-3D48-B868-55B71307E395}"/>
              </a:ext>
            </a:extLst>
          </p:cNvPr>
          <p:cNvSpPr>
            <a:spLocks noGrp="1"/>
          </p:cNvSpPr>
          <p:nvPr>
            <p:ph type="title"/>
          </p:nvPr>
        </p:nvSpPr>
        <p:spPr>
          <a:xfrm>
            <a:off x="1534696" y="803775"/>
            <a:ext cx="9520158" cy="1175760"/>
          </a:xfrm>
        </p:spPr>
        <p:txBody>
          <a:bodyPr>
            <a:normAutofit fontScale="90000"/>
          </a:bodyPr>
          <a:lstStyle/>
          <a:p>
            <a:pPr>
              <a:lnSpc>
                <a:spcPct val="150000"/>
              </a:lnSpc>
            </a:pPr>
            <a:r>
              <a:rPr lang="en-US" altLang="zh-CN" sz="3600" dirty="0"/>
              <a:t>Results</a:t>
            </a:r>
            <a:r>
              <a:rPr lang="zh-CN" altLang="en-US" sz="3600" dirty="0"/>
              <a:t> </a:t>
            </a:r>
            <a:r>
              <a:rPr lang="en-US" altLang="zh-CN" sz="3600" dirty="0"/>
              <a:t>on</a:t>
            </a:r>
            <a:r>
              <a:rPr lang="zh-CN" altLang="en-US" sz="3600" dirty="0"/>
              <a:t> </a:t>
            </a:r>
            <a:r>
              <a:rPr lang="en-US" altLang="zh-CN" sz="3600" dirty="0"/>
              <a:t>Earnings Management and Future Performance</a:t>
            </a:r>
            <a:endParaRPr lang="en-US" sz="2200" dirty="0"/>
          </a:p>
        </p:txBody>
      </p:sp>
      <p:sp>
        <p:nvSpPr>
          <p:cNvPr id="7" name="Content Placeholder 2">
            <a:extLst>
              <a:ext uri="{FF2B5EF4-FFF2-40B4-BE49-F238E27FC236}">
                <a16:creationId xmlns:a16="http://schemas.microsoft.com/office/drawing/2014/main" id="{B8EEE447-E4A4-9048-9481-A1C2D9FCE05F}"/>
              </a:ext>
            </a:extLst>
          </p:cNvPr>
          <p:cNvSpPr txBox="1">
            <a:spLocks/>
          </p:cNvSpPr>
          <p:nvPr/>
        </p:nvSpPr>
        <p:spPr>
          <a:xfrm>
            <a:off x="7601308" y="2454135"/>
            <a:ext cx="4503742" cy="974865"/>
          </a:xfrm>
          <a:prstGeom prst="rect">
            <a:avLst/>
          </a:prstGeom>
        </p:spPr>
        <p:txBody>
          <a:bodyPr vert="horz" lIns="91440" tIns="45720" rIns="91440" bIns="45720" rtlCol="0" anchor="t">
            <a:normAutofit/>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r>
              <a:rPr lang="en-US" altLang="zh-CN" sz="1500" dirty="0"/>
              <a:t>Share Repurchase: firms with sustained earnings growth tend to increase their net shares even more than average firms</a:t>
            </a:r>
          </a:p>
          <a:p>
            <a:endParaRPr lang="en-US" altLang="zh-CN" sz="1500" dirty="0"/>
          </a:p>
        </p:txBody>
      </p:sp>
      <p:sp>
        <p:nvSpPr>
          <p:cNvPr id="8" name="Content Placeholder 2">
            <a:extLst>
              <a:ext uri="{FF2B5EF4-FFF2-40B4-BE49-F238E27FC236}">
                <a16:creationId xmlns:a16="http://schemas.microsoft.com/office/drawing/2014/main" id="{03332C91-2329-A540-BAA8-813B9DD1262E}"/>
              </a:ext>
            </a:extLst>
          </p:cNvPr>
          <p:cNvSpPr txBox="1">
            <a:spLocks/>
          </p:cNvSpPr>
          <p:nvPr/>
        </p:nvSpPr>
        <p:spPr>
          <a:xfrm>
            <a:off x="7601308" y="4053840"/>
            <a:ext cx="4503742" cy="1310640"/>
          </a:xfrm>
          <a:prstGeom prst="rect">
            <a:avLst/>
          </a:prstGeom>
        </p:spPr>
        <p:txBody>
          <a:bodyPr vert="horz" lIns="91440" tIns="45720" rIns="91440" bIns="45720" rtlCol="0" anchor="t">
            <a:normAutofit/>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r>
              <a:rPr lang="en-US" altLang="zh-CN" sz="1500" dirty="0"/>
              <a:t>Future Performance: firms with sustained earnings growth have higher subsequent returns and are more likely to continue earnings increases in the following year.</a:t>
            </a:r>
          </a:p>
          <a:p>
            <a:endParaRPr lang="en-US" altLang="zh-CN" sz="1500" dirty="0"/>
          </a:p>
        </p:txBody>
      </p:sp>
      <p:sp>
        <p:nvSpPr>
          <p:cNvPr id="9" name="Rectangle 8">
            <a:extLst>
              <a:ext uri="{FF2B5EF4-FFF2-40B4-BE49-F238E27FC236}">
                <a16:creationId xmlns:a16="http://schemas.microsoft.com/office/drawing/2014/main" id="{B1DF8B7A-2926-6A43-B8D2-4656D57BF32A}"/>
              </a:ext>
            </a:extLst>
          </p:cNvPr>
          <p:cNvSpPr/>
          <p:nvPr/>
        </p:nvSpPr>
        <p:spPr>
          <a:xfrm>
            <a:off x="619440" y="3165107"/>
            <a:ext cx="6563680" cy="44650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1246523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dissolv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dissolve">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5126B6-6386-2940-876D-FD5EEE8F3320}"/>
              </a:ext>
            </a:extLst>
          </p:cNvPr>
          <p:cNvSpPr>
            <a:spLocks noGrp="1"/>
          </p:cNvSpPr>
          <p:nvPr>
            <p:ph type="title"/>
          </p:nvPr>
        </p:nvSpPr>
        <p:spPr>
          <a:xfrm>
            <a:off x="1534696" y="723013"/>
            <a:ext cx="9520158" cy="1052623"/>
          </a:xfrm>
        </p:spPr>
        <p:txBody>
          <a:bodyPr>
            <a:normAutofit fontScale="90000"/>
          </a:bodyPr>
          <a:lstStyle/>
          <a:p>
            <a:pPr>
              <a:lnSpc>
                <a:spcPct val="150000"/>
              </a:lnSpc>
            </a:pPr>
            <a:r>
              <a:rPr lang="en-US" altLang="zh-CN" sz="3600" dirty="0"/>
              <a:t>Results</a:t>
            </a:r>
            <a:r>
              <a:rPr lang="zh-CN" altLang="en-US" sz="3600" dirty="0"/>
              <a:t> </a:t>
            </a:r>
            <a:r>
              <a:rPr lang="en-US" altLang="zh-CN" sz="3600" dirty="0"/>
              <a:t>on</a:t>
            </a:r>
            <a:r>
              <a:rPr lang="zh-CN" altLang="en-US" sz="3600" dirty="0"/>
              <a:t> </a:t>
            </a:r>
            <a:r>
              <a:rPr lang="en-US" altLang="zh-CN" sz="3600" dirty="0"/>
              <a:t>Earning</a:t>
            </a:r>
            <a:r>
              <a:rPr lang="zh-CN" altLang="en-US" sz="3600" dirty="0"/>
              <a:t> </a:t>
            </a:r>
            <a:r>
              <a:rPr lang="en-US" altLang="zh-CN" sz="3600" dirty="0"/>
              <a:t>Persistence</a:t>
            </a:r>
            <a:br>
              <a:rPr lang="en-US" altLang="zh-CN" dirty="0"/>
            </a:br>
            <a:endParaRPr lang="en-US" sz="2200" dirty="0"/>
          </a:p>
        </p:txBody>
      </p:sp>
      <p:pic>
        <p:nvPicPr>
          <p:cNvPr id="7" name="Content Placeholder 6">
            <a:extLst>
              <a:ext uri="{FF2B5EF4-FFF2-40B4-BE49-F238E27FC236}">
                <a16:creationId xmlns:a16="http://schemas.microsoft.com/office/drawing/2014/main" id="{614F7A04-F86B-AE47-B1F3-1896515B1027}"/>
              </a:ext>
            </a:extLst>
          </p:cNvPr>
          <p:cNvPicPr>
            <a:picLocks noGrp="1" noChangeAspect="1"/>
          </p:cNvPicPr>
          <p:nvPr>
            <p:ph idx="1"/>
          </p:nvPr>
        </p:nvPicPr>
        <p:blipFill>
          <a:blip r:embed="rId2"/>
          <a:stretch>
            <a:fillRect/>
          </a:stretch>
        </p:blipFill>
        <p:spPr>
          <a:xfrm>
            <a:off x="6096000" y="1461976"/>
            <a:ext cx="5838035" cy="4318029"/>
          </a:xfrm>
        </p:spPr>
      </p:pic>
      <p:sp>
        <p:nvSpPr>
          <p:cNvPr id="8" name="Content Placeholder 2">
            <a:extLst>
              <a:ext uri="{FF2B5EF4-FFF2-40B4-BE49-F238E27FC236}">
                <a16:creationId xmlns:a16="http://schemas.microsoft.com/office/drawing/2014/main" id="{499E281F-1881-104D-81E6-E596DF56A37F}"/>
              </a:ext>
            </a:extLst>
          </p:cNvPr>
          <p:cNvSpPr txBox="1">
            <a:spLocks/>
          </p:cNvSpPr>
          <p:nvPr/>
        </p:nvSpPr>
        <p:spPr>
          <a:xfrm>
            <a:off x="1534696" y="2015732"/>
            <a:ext cx="4503742" cy="3450613"/>
          </a:xfrm>
          <a:prstGeom prst="rect">
            <a:avLst/>
          </a:prstGeom>
        </p:spPr>
        <p:txBody>
          <a:bodyPr vert="horz" lIns="91440" tIns="45720" rIns="91440" bIns="45720" rtlCol="0" anchor="t">
            <a:normAutofit/>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marL="457200" lvl="1" indent="0">
              <a:buFont typeface="Arial" panose="020B0604020202020204" pitchFamily="34" charset="0"/>
              <a:buNone/>
            </a:pPr>
            <a:endParaRPr lang="en-US" altLang="zh-CN" dirty="0"/>
          </a:p>
        </p:txBody>
      </p:sp>
      <mc:AlternateContent xmlns:mc="http://schemas.openxmlformats.org/markup-compatibility/2006">
        <mc:Choice xmlns:a14="http://schemas.microsoft.com/office/drawing/2010/main" Requires="a14">
          <p:sp>
            <p:nvSpPr>
              <p:cNvPr id="10" name="Content Placeholder 2">
                <a:extLst>
                  <a:ext uri="{FF2B5EF4-FFF2-40B4-BE49-F238E27FC236}">
                    <a16:creationId xmlns:a16="http://schemas.microsoft.com/office/drawing/2014/main" id="{62A1E3B9-223D-9741-934B-EA82C765174B}"/>
                  </a:ext>
                </a:extLst>
              </p:cNvPr>
              <p:cNvSpPr txBox="1">
                <a:spLocks/>
              </p:cNvSpPr>
              <p:nvPr/>
            </p:nvSpPr>
            <p:spPr>
              <a:xfrm>
                <a:off x="1534696" y="2167891"/>
                <a:ext cx="4503742" cy="2885877"/>
              </a:xfrm>
              <a:prstGeom prst="rect">
                <a:avLst/>
              </a:prstGeom>
            </p:spPr>
            <p:txBody>
              <a:bodyPr vert="horz" lIns="91440" tIns="45720" rIns="91440" bIns="45720" rtlCol="0" anchor="t">
                <a:normAutofit/>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r>
                  <a:rPr lang="en-US" altLang="zh-CN" sz="1500" dirty="0"/>
                  <a:t>The</a:t>
                </a:r>
                <a:r>
                  <a:rPr lang="zh-CN" altLang="en-US" sz="1500" dirty="0"/>
                  <a:t> </a:t>
                </a:r>
                <a:r>
                  <a:rPr lang="en-US" altLang="zh-CN" sz="1500" dirty="0"/>
                  <a:t>incremental</a:t>
                </a:r>
                <a:r>
                  <a:rPr lang="zh-CN" altLang="en-US" sz="1500" dirty="0"/>
                  <a:t> </a:t>
                </a:r>
                <a:r>
                  <a:rPr lang="en-US" altLang="zh-CN" sz="1500" dirty="0"/>
                  <a:t>persistence</a:t>
                </a:r>
                <a:r>
                  <a:rPr lang="zh-CN" altLang="en-US" sz="1500" dirty="0"/>
                  <a:t> </a:t>
                </a:r>
                <a:r>
                  <a:rPr lang="en-US" altLang="zh-CN" sz="1500" dirty="0"/>
                  <a:t>parameters</a:t>
                </a:r>
                <a:r>
                  <a:rPr lang="zh-CN" altLang="en-US" sz="1500" dirty="0"/>
                  <a:t> </a:t>
                </a:r>
                <a:r>
                  <a:rPr lang="en-US" altLang="zh-CN" sz="1500" dirty="0"/>
                  <a:t>are</a:t>
                </a:r>
                <a:r>
                  <a:rPr lang="zh-CN" altLang="en-US" sz="1500" dirty="0"/>
                  <a:t> </a:t>
                </a:r>
                <a:r>
                  <a:rPr lang="en-US" altLang="zh-CN" sz="1500" dirty="0"/>
                  <a:t>the</a:t>
                </a:r>
                <a:r>
                  <a:rPr lang="zh-CN" altLang="en-US" sz="1500" dirty="0"/>
                  <a:t> </a:t>
                </a:r>
                <a:r>
                  <a:rPr lang="en-US" altLang="zh-CN" sz="1500" dirty="0"/>
                  <a:t>highest</a:t>
                </a:r>
                <a:r>
                  <a:rPr lang="zh-CN" altLang="en-US" sz="1500" dirty="0"/>
                  <a:t> </a:t>
                </a:r>
                <a:r>
                  <a:rPr lang="en-US" altLang="zh-CN" sz="1500" dirty="0"/>
                  <a:t>for</a:t>
                </a:r>
                <a:r>
                  <a:rPr lang="zh-CN" altLang="en-US" sz="1500" dirty="0"/>
                  <a:t> </a:t>
                </a:r>
                <a:r>
                  <a:rPr lang="en-US" altLang="zh-CN" sz="1500" dirty="0"/>
                  <a:t>SO(</a:t>
                </a:r>
                <a14:m>
                  <m:oMath xmlns:m="http://schemas.openxmlformats.org/officeDocument/2006/math">
                    <m:sSub>
                      <m:sSubPr>
                        <m:ctrlPr>
                          <a:rPr lang="en-US" sz="1500" i="1">
                            <a:latin typeface="Cambria Math" panose="02040503050406030204" pitchFamily="18" charset="0"/>
                          </a:rPr>
                        </m:ctrlPr>
                      </m:sSubPr>
                      <m:e>
                        <m:r>
                          <a:rPr lang="en-US" sz="1500">
                            <a:latin typeface="Cambria Math" panose="02040503050406030204" pitchFamily="18" charset="0"/>
                          </a:rPr>
                          <m:t>𝑏</m:t>
                        </m:r>
                      </m:e>
                      <m:sub>
                        <m:r>
                          <a:rPr lang="en-US" sz="1500">
                            <a:latin typeface="Cambria Math" panose="02040503050406030204" pitchFamily="18" charset="0"/>
                          </a:rPr>
                          <m:t>3</m:t>
                        </m:r>
                        <m:r>
                          <a:rPr lang="en-US" altLang="zh-CN" sz="1500" b="0" i="1" smtClean="0">
                            <a:latin typeface="Cambria Math" panose="02040503050406030204" pitchFamily="18" charset="0"/>
                          </a:rPr>
                          <m:t>1</m:t>
                        </m:r>
                      </m:sub>
                    </m:sSub>
                    <m:r>
                      <a:rPr lang="en-US" altLang="zh-CN" sz="1500" b="0" i="1" smtClean="0">
                        <a:latin typeface="Cambria Math" panose="02040503050406030204" pitchFamily="18" charset="0"/>
                      </a:rPr>
                      <m:t>)</m:t>
                    </m:r>
                  </m:oMath>
                </a14:m>
                <a:r>
                  <a:rPr lang="zh-CN" altLang="en-US" sz="1500" dirty="0"/>
                  <a:t> </a:t>
                </a:r>
                <a:r>
                  <a:rPr lang="en-US" altLang="zh-CN" sz="1500" dirty="0"/>
                  <a:t>and</a:t>
                </a:r>
                <a:r>
                  <a:rPr lang="zh-CN" altLang="en-US" sz="1500" dirty="0"/>
                  <a:t> </a:t>
                </a:r>
                <a:r>
                  <a:rPr lang="en-US" altLang="zh-CN" sz="1500" dirty="0"/>
                  <a:t>lowest</a:t>
                </a:r>
                <a:r>
                  <a:rPr lang="zh-CN" altLang="en-US" sz="1500" dirty="0"/>
                  <a:t> </a:t>
                </a:r>
                <a:r>
                  <a:rPr lang="en-US" altLang="zh-CN" sz="1500" dirty="0"/>
                  <a:t>for</a:t>
                </a:r>
                <a:r>
                  <a:rPr lang="zh-CN" altLang="en-US" sz="1500" dirty="0"/>
                  <a:t> </a:t>
                </a:r>
                <a:r>
                  <a:rPr lang="en-US" altLang="zh-CN" sz="1500" dirty="0"/>
                  <a:t>NSNO(</a:t>
                </a:r>
                <a14:m>
                  <m:oMath xmlns:m="http://schemas.openxmlformats.org/officeDocument/2006/math">
                    <m:sSub>
                      <m:sSubPr>
                        <m:ctrlPr>
                          <a:rPr lang="en-US" sz="1500" i="1">
                            <a:latin typeface="Cambria Math" panose="02040503050406030204" pitchFamily="18" charset="0"/>
                          </a:rPr>
                        </m:ctrlPr>
                      </m:sSubPr>
                      <m:e>
                        <m:r>
                          <a:rPr lang="en-US" sz="1500">
                            <a:latin typeface="Cambria Math" panose="02040503050406030204" pitchFamily="18" charset="0"/>
                          </a:rPr>
                          <m:t>𝑏</m:t>
                        </m:r>
                      </m:e>
                      <m:sub>
                        <m:r>
                          <a:rPr lang="en-US" altLang="zh-CN" sz="1500" b="0" i="0" smtClean="0">
                            <a:latin typeface="Cambria Math" panose="02040503050406030204" pitchFamily="18" charset="0"/>
                          </a:rPr>
                          <m:t>42</m:t>
                        </m:r>
                      </m:sub>
                    </m:sSub>
                    <m:r>
                      <a:rPr lang="en-US" sz="1500" b="0" i="0" smtClean="0">
                        <a:latin typeface="Cambria Math" panose="02040503050406030204" pitchFamily="18" charset="0"/>
                      </a:rPr>
                      <m:t>)</m:t>
                    </m:r>
                  </m:oMath>
                </a14:m>
                <a:endParaRPr lang="en-US" sz="1500" b="0" dirty="0"/>
              </a:p>
              <a:p>
                <a:r>
                  <a:rPr lang="en-US" sz="1500" dirty="0"/>
                  <a:t>Both revenue-increasing groups SO and SNO have higher persistence parameters then cost-reduction groups NSO and NSNO.</a:t>
                </a:r>
              </a:p>
              <a:p>
                <a:r>
                  <a:rPr lang="en-US" sz="1500" dirty="0"/>
                  <a:t>In both revenue-increasing and cost-reduction firm groups, the subgroups with operating earnings increases have higher persistence parameters than those without</a:t>
                </a:r>
              </a:p>
            </p:txBody>
          </p:sp>
        </mc:Choice>
        <mc:Fallback>
          <p:sp>
            <p:nvSpPr>
              <p:cNvPr id="10" name="Content Placeholder 2">
                <a:extLst>
                  <a:ext uri="{FF2B5EF4-FFF2-40B4-BE49-F238E27FC236}">
                    <a16:creationId xmlns:a16="http://schemas.microsoft.com/office/drawing/2014/main" id="{62A1E3B9-223D-9741-934B-EA82C765174B}"/>
                  </a:ext>
                </a:extLst>
              </p:cNvPr>
              <p:cNvSpPr txBox="1">
                <a:spLocks noRot="1" noChangeAspect="1" noMove="1" noResize="1" noEditPoints="1" noAdjustHandles="1" noChangeArrowheads="1" noChangeShapeType="1" noTextEdit="1"/>
              </p:cNvSpPr>
              <p:nvPr/>
            </p:nvSpPr>
            <p:spPr>
              <a:xfrm>
                <a:off x="1534696" y="2167891"/>
                <a:ext cx="4503742" cy="2885877"/>
              </a:xfrm>
              <a:prstGeom prst="rect">
                <a:avLst/>
              </a:prstGeom>
              <a:blipFill>
                <a:blip r:embed="rId3"/>
                <a:stretch>
                  <a:fillRect l="-282"/>
                </a:stretch>
              </a:blipFill>
            </p:spPr>
            <p:txBody>
              <a:bodyPr/>
              <a:lstStyle/>
              <a:p>
                <a:r>
                  <a:rPr lang="en-US">
                    <a:noFill/>
                  </a:rPr>
                  <a:t> </a:t>
                </a:r>
              </a:p>
            </p:txBody>
          </p:sp>
        </mc:Fallback>
      </mc:AlternateContent>
      <p:sp>
        <p:nvSpPr>
          <p:cNvPr id="14" name="Oval 13">
            <a:extLst>
              <a:ext uri="{FF2B5EF4-FFF2-40B4-BE49-F238E27FC236}">
                <a16:creationId xmlns:a16="http://schemas.microsoft.com/office/drawing/2014/main" id="{A0BF9A2E-0A0C-BF4B-A162-20A2552B489C}"/>
              </a:ext>
            </a:extLst>
          </p:cNvPr>
          <p:cNvSpPr/>
          <p:nvPr/>
        </p:nvSpPr>
        <p:spPr>
          <a:xfrm>
            <a:off x="8110776" y="4084320"/>
            <a:ext cx="982423" cy="62992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9678200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FD973987-DC0A-5445-8E36-049B978A8EE4}"/>
              </a:ext>
            </a:extLst>
          </p:cNvPr>
          <p:cNvSpPr>
            <a:spLocks noGrp="1"/>
          </p:cNvSpPr>
          <p:nvPr>
            <p:ph type="title"/>
          </p:nvPr>
        </p:nvSpPr>
        <p:spPr/>
        <p:txBody>
          <a:bodyPr>
            <a:normAutofit fontScale="90000"/>
          </a:bodyPr>
          <a:lstStyle/>
          <a:p>
            <a:pPr>
              <a:lnSpc>
                <a:spcPct val="150000"/>
              </a:lnSpc>
            </a:pPr>
            <a:r>
              <a:rPr lang="en-US" altLang="zh-CN" sz="3600" dirty="0"/>
              <a:t>Results</a:t>
            </a:r>
            <a:r>
              <a:rPr lang="zh-CN" altLang="en-US" sz="3600" dirty="0"/>
              <a:t> </a:t>
            </a:r>
            <a:r>
              <a:rPr lang="en-US" altLang="zh-CN" sz="3600" dirty="0"/>
              <a:t>on</a:t>
            </a:r>
            <a:r>
              <a:rPr lang="zh-CN" altLang="en-US" sz="3600" dirty="0"/>
              <a:t> </a:t>
            </a:r>
            <a:r>
              <a:rPr lang="en-US" altLang="zh-CN" sz="3600" dirty="0"/>
              <a:t>Earning</a:t>
            </a:r>
            <a:r>
              <a:rPr lang="zh-CN" altLang="en-US" sz="3600" dirty="0"/>
              <a:t> </a:t>
            </a:r>
            <a:r>
              <a:rPr lang="en-US" altLang="zh-CN" sz="3600" dirty="0"/>
              <a:t>Response Coefficients</a:t>
            </a:r>
            <a:br>
              <a:rPr lang="en-US" altLang="zh-CN" dirty="0"/>
            </a:br>
            <a:endParaRPr lang="en-US" sz="2200" dirty="0"/>
          </a:p>
        </p:txBody>
      </p:sp>
      <p:pic>
        <p:nvPicPr>
          <p:cNvPr id="8" name="Picture 7">
            <a:extLst>
              <a:ext uri="{FF2B5EF4-FFF2-40B4-BE49-F238E27FC236}">
                <a16:creationId xmlns:a16="http://schemas.microsoft.com/office/drawing/2014/main" id="{7E04B463-934E-2748-97D5-7F3A313FD542}"/>
              </a:ext>
            </a:extLst>
          </p:cNvPr>
          <p:cNvPicPr>
            <a:picLocks noChangeAspect="1"/>
          </p:cNvPicPr>
          <p:nvPr/>
        </p:nvPicPr>
        <p:blipFill>
          <a:blip r:embed="rId3"/>
          <a:stretch>
            <a:fillRect/>
          </a:stretch>
        </p:blipFill>
        <p:spPr>
          <a:xfrm>
            <a:off x="6571303" y="1697141"/>
            <a:ext cx="5452699" cy="3921340"/>
          </a:xfrm>
          <a:prstGeom prst="rect">
            <a:avLst/>
          </a:prstGeom>
        </p:spPr>
      </p:pic>
      <mc:AlternateContent xmlns:mc="http://schemas.openxmlformats.org/markup-compatibility/2006">
        <mc:Choice xmlns:a14="http://schemas.microsoft.com/office/drawing/2010/main" Requires="a14">
          <p:sp>
            <p:nvSpPr>
              <p:cNvPr id="10" name="Content Placeholder 9">
                <a:extLst>
                  <a:ext uri="{FF2B5EF4-FFF2-40B4-BE49-F238E27FC236}">
                    <a16:creationId xmlns:a16="http://schemas.microsoft.com/office/drawing/2014/main" id="{5C315813-E315-A44C-A59E-972FA26B83DB}"/>
                  </a:ext>
                </a:extLst>
              </p:cNvPr>
              <p:cNvSpPr>
                <a:spLocks noGrp="1"/>
              </p:cNvSpPr>
              <p:nvPr>
                <p:ph idx="1"/>
              </p:nvPr>
            </p:nvSpPr>
            <p:spPr>
              <a:xfrm>
                <a:off x="1534695" y="2844801"/>
                <a:ext cx="4653453" cy="2773680"/>
              </a:xfrm>
            </p:spPr>
            <p:txBody>
              <a:bodyPr>
                <a:normAutofit lnSpcReduction="10000"/>
              </a:bodyPr>
              <a:lstStyle/>
              <a:p>
                <a:r>
                  <a:rPr lang="en-US" sz="1600" dirty="0"/>
                  <a:t>Model (3a): </a:t>
                </a:r>
                <a14:m>
                  <m:oMath xmlns:m="http://schemas.openxmlformats.org/officeDocument/2006/math">
                    <m:sSub>
                      <m:sSubPr>
                        <m:ctrlPr>
                          <a:rPr lang="en-US" sz="1600" i="1">
                            <a:latin typeface="Cambria Math" panose="02040503050406030204" pitchFamily="18" charset="0"/>
                          </a:rPr>
                        </m:ctrlPr>
                      </m:sSubPr>
                      <m:e>
                        <m:r>
                          <a:rPr lang="en-US" sz="1600">
                            <a:latin typeface="Cambria Math" panose="02040503050406030204" pitchFamily="18" charset="0"/>
                          </a:rPr>
                          <m:t>𝑏</m:t>
                        </m:r>
                      </m:e>
                      <m:sub>
                        <m:r>
                          <a:rPr lang="en-US" sz="1600">
                            <a:latin typeface="Cambria Math" panose="02040503050406030204" pitchFamily="18" charset="0"/>
                          </a:rPr>
                          <m:t>2</m:t>
                        </m:r>
                      </m:sub>
                    </m:sSub>
                    <m:r>
                      <a:rPr lang="en-US" sz="1600">
                        <a:latin typeface="Cambria Math" panose="02040503050406030204" pitchFamily="18" charset="0"/>
                      </a:rPr>
                      <m:t>&gt;</m:t>
                    </m:r>
                    <m:sSub>
                      <m:sSubPr>
                        <m:ctrlPr>
                          <a:rPr lang="en-US" sz="1600" i="1">
                            <a:latin typeface="Cambria Math" panose="02040503050406030204" pitchFamily="18" charset="0"/>
                          </a:rPr>
                        </m:ctrlPr>
                      </m:sSubPr>
                      <m:e>
                        <m:r>
                          <a:rPr lang="en-US" sz="1600">
                            <a:latin typeface="Cambria Math" panose="02040503050406030204" pitchFamily="18" charset="0"/>
                          </a:rPr>
                          <m:t>𝑏</m:t>
                        </m:r>
                      </m:e>
                      <m:sub>
                        <m:r>
                          <a:rPr lang="en-US" sz="1600">
                            <a:latin typeface="Cambria Math" panose="02040503050406030204" pitchFamily="18" charset="0"/>
                          </a:rPr>
                          <m:t>1</m:t>
                        </m:r>
                      </m:sub>
                    </m:sSub>
                  </m:oMath>
                </a14:m>
                <a:r>
                  <a:rPr lang="en-US" sz="1600" dirty="0"/>
                  <a:t> and </a:t>
                </a:r>
                <a14:m>
                  <m:oMath xmlns:m="http://schemas.openxmlformats.org/officeDocument/2006/math">
                    <m:sSub>
                      <m:sSubPr>
                        <m:ctrlPr>
                          <a:rPr lang="en-US" sz="1600" i="1">
                            <a:latin typeface="Cambria Math" panose="02040503050406030204" pitchFamily="18" charset="0"/>
                          </a:rPr>
                        </m:ctrlPr>
                      </m:sSubPr>
                      <m:e>
                        <m:r>
                          <a:rPr lang="en-US" sz="1600" i="1">
                            <a:latin typeface="Cambria Math" panose="02040503050406030204" pitchFamily="18" charset="0"/>
                          </a:rPr>
                          <m:t>𝑐</m:t>
                        </m:r>
                      </m:e>
                      <m:sub>
                        <m:r>
                          <a:rPr lang="en-US" sz="1600">
                            <a:latin typeface="Cambria Math" panose="02040503050406030204" pitchFamily="18" charset="0"/>
                          </a:rPr>
                          <m:t>2</m:t>
                        </m:r>
                      </m:sub>
                    </m:sSub>
                    <m:r>
                      <a:rPr lang="en-US" sz="1600">
                        <a:latin typeface="Cambria Math" panose="02040503050406030204" pitchFamily="18" charset="0"/>
                      </a:rPr>
                      <m:t>&lt;</m:t>
                    </m:r>
                    <m:sSub>
                      <m:sSubPr>
                        <m:ctrlPr>
                          <a:rPr lang="en-US" sz="1600" i="1">
                            <a:latin typeface="Cambria Math" panose="02040503050406030204" pitchFamily="18" charset="0"/>
                          </a:rPr>
                        </m:ctrlPr>
                      </m:sSubPr>
                      <m:e>
                        <m:r>
                          <a:rPr lang="en-US" sz="1600" i="1">
                            <a:latin typeface="Cambria Math" panose="02040503050406030204" pitchFamily="18" charset="0"/>
                          </a:rPr>
                          <m:t>𝑐</m:t>
                        </m:r>
                      </m:e>
                      <m:sub>
                        <m:r>
                          <a:rPr lang="en-US" sz="1600">
                            <a:latin typeface="Cambria Math" panose="02040503050406030204" pitchFamily="18" charset="0"/>
                          </a:rPr>
                          <m:t>1</m:t>
                        </m:r>
                      </m:sub>
                    </m:sSub>
                  </m:oMath>
                </a14:m>
                <a:r>
                  <a:rPr lang="en-US" sz="1600" dirty="0"/>
                  <a:t>. As firms’ growth becomes more sustainable, the valuation weight on earnings become larger and those weight on BV becomes smaller. </a:t>
                </a:r>
              </a:p>
              <a:p>
                <a:r>
                  <a:rPr lang="en-US" sz="1600" dirty="0"/>
                  <a:t>Model (3b): consistent with our hypothesis that those firms with sustained revenue increases have higher ERCs, as well as those with sustained operating earnings growth have higher ERCs.</a:t>
                </a:r>
              </a:p>
              <a:p>
                <a:endParaRPr lang="en-US" dirty="0"/>
              </a:p>
            </p:txBody>
          </p:sp>
        </mc:Choice>
        <mc:Fallback>
          <p:sp>
            <p:nvSpPr>
              <p:cNvPr id="10" name="Content Placeholder 9">
                <a:extLst>
                  <a:ext uri="{FF2B5EF4-FFF2-40B4-BE49-F238E27FC236}">
                    <a16:creationId xmlns:a16="http://schemas.microsoft.com/office/drawing/2014/main" id="{5C315813-E315-A44C-A59E-972FA26B83DB}"/>
                  </a:ext>
                </a:extLst>
              </p:cNvPr>
              <p:cNvSpPr>
                <a:spLocks noGrp="1" noRot="1" noChangeAspect="1" noMove="1" noResize="1" noEditPoints="1" noAdjustHandles="1" noChangeArrowheads="1" noChangeShapeType="1" noTextEdit="1"/>
              </p:cNvSpPr>
              <p:nvPr>
                <p:ph idx="1"/>
              </p:nvPr>
            </p:nvSpPr>
            <p:spPr>
              <a:xfrm>
                <a:off x="1534695" y="2844801"/>
                <a:ext cx="4653453" cy="2773680"/>
              </a:xfrm>
              <a:blipFill>
                <a:blip r:embed="rId4"/>
                <a:stretch>
                  <a:fillRect l="-272"/>
                </a:stretch>
              </a:blipFill>
            </p:spPr>
            <p:txBody>
              <a:bodyPr/>
              <a:lstStyle/>
              <a:p>
                <a:r>
                  <a:rPr lang="en-US">
                    <a:noFill/>
                  </a:rPr>
                  <a:t> </a:t>
                </a:r>
              </a:p>
            </p:txBody>
          </p:sp>
        </mc:Fallback>
      </mc:AlternateContent>
      <p:pic>
        <p:nvPicPr>
          <p:cNvPr id="12" name="Picture 11">
            <a:extLst>
              <a:ext uri="{FF2B5EF4-FFF2-40B4-BE49-F238E27FC236}">
                <a16:creationId xmlns:a16="http://schemas.microsoft.com/office/drawing/2014/main" id="{2CE1E36F-3AA4-4142-86F2-0F269434D10A}"/>
              </a:ext>
            </a:extLst>
          </p:cNvPr>
          <p:cNvPicPr>
            <a:picLocks noChangeAspect="1"/>
          </p:cNvPicPr>
          <p:nvPr/>
        </p:nvPicPr>
        <p:blipFill rotWithShape="1">
          <a:blip r:embed="rId5"/>
          <a:srcRect l="2211" t="11448" b="51973"/>
          <a:stretch/>
        </p:blipFill>
        <p:spPr>
          <a:xfrm>
            <a:off x="1534695" y="1697141"/>
            <a:ext cx="5036608" cy="1049236"/>
          </a:xfrm>
          <a:prstGeom prst="rect">
            <a:avLst/>
          </a:prstGeom>
        </p:spPr>
      </p:pic>
      <p:sp>
        <p:nvSpPr>
          <p:cNvPr id="14" name="Rectangle 13">
            <a:extLst>
              <a:ext uri="{FF2B5EF4-FFF2-40B4-BE49-F238E27FC236}">
                <a16:creationId xmlns:a16="http://schemas.microsoft.com/office/drawing/2014/main" id="{734026B8-0DA7-A54D-92A9-E2847F61B8EF}"/>
              </a:ext>
            </a:extLst>
          </p:cNvPr>
          <p:cNvSpPr/>
          <p:nvPr/>
        </p:nvSpPr>
        <p:spPr>
          <a:xfrm>
            <a:off x="8575040" y="2479040"/>
            <a:ext cx="833120" cy="144272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2153574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FD973987-DC0A-5445-8E36-049B978A8EE4}"/>
              </a:ext>
            </a:extLst>
          </p:cNvPr>
          <p:cNvSpPr>
            <a:spLocks noGrp="1"/>
          </p:cNvSpPr>
          <p:nvPr>
            <p:ph type="title"/>
          </p:nvPr>
        </p:nvSpPr>
        <p:spPr/>
        <p:txBody>
          <a:bodyPr>
            <a:normAutofit fontScale="90000"/>
          </a:bodyPr>
          <a:lstStyle/>
          <a:p>
            <a:pPr>
              <a:lnSpc>
                <a:spcPct val="150000"/>
              </a:lnSpc>
            </a:pPr>
            <a:r>
              <a:rPr lang="en-US" altLang="zh-CN" sz="3600" dirty="0"/>
              <a:t>Results</a:t>
            </a:r>
            <a:r>
              <a:rPr lang="zh-CN" altLang="en-US" sz="3600" dirty="0"/>
              <a:t> </a:t>
            </a:r>
            <a:r>
              <a:rPr lang="en-US" altLang="zh-CN" sz="3600" dirty="0"/>
              <a:t>on</a:t>
            </a:r>
            <a:r>
              <a:rPr lang="zh-CN" altLang="en-US" sz="3600" dirty="0"/>
              <a:t> </a:t>
            </a:r>
            <a:r>
              <a:rPr lang="en-US" altLang="zh-CN" sz="3600" dirty="0"/>
              <a:t>Earning</a:t>
            </a:r>
            <a:r>
              <a:rPr lang="zh-CN" altLang="en-US" sz="3600" dirty="0"/>
              <a:t> </a:t>
            </a:r>
            <a:r>
              <a:rPr lang="en-US" altLang="zh-CN" sz="3600" dirty="0"/>
              <a:t>Response Coefficients</a:t>
            </a:r>
            <a:br>
              <a:rPr lang="en-US" altLang="zh-CN" dirty="0"/>
            </a:br>
            <a:endParaRPr lang="en-US" sz="2200" dirty="0"/>
          </a:p>
        </p:txBody>
      </p:sp>
      <p:pic>
        <p:nvPicPr>
          <p:cNvPr id="8" name="Picture 7">
            <a:extLst>
              <a:ext uri="{FF2B5EF4-FFF2-40B4-BE49-F238E27FC236}">
                <a16:creationId xmlns:a16="http://schemas.microsoft.com/office/drawing/2014/main" id="{7E04B463-934E-2748-97D5-7F3A313FD542}"/>
              </a:ext>
            </a:extLst>
          </p:cNvPr>
          <p:cNvPicPr>
            <a:picLocks noChangeAspect="1"/>
          </p:cNvPicPr>
          <p:nvPr/>
        </p:nvPicPr>
        <p:blipFill>
          <a:blip r:embed="rId3"/>
          <a:stretch>
            <a:fillRect/>
          </a:stretch>
        </p:blipFill>
        <p:spPr>
          <a:xfrm>
            <a:off x="6500183" y="1690553"/>
            <a:ext cx="5452699" cy="3921340"/>
          </a:xfrm>
          <a:prstGeom prst="rect">
            <a:avLst/>
          </a:prstGeom>
        </p:spPr>
      </p:pic>
      <p:sp>
        <p:nvSpPr>
          <p:cNvPr id="10" name="Content Placeholder 9">
            <a:extLst>
              <a:ext uri="{FF2B5EF4-FFF2-40B4-BE49-F238E27FC236}">
                <a16:creationId xmlns:a16="http://schemas.microsoft.com/office/drawing/2014/main" id="{5C315813-E315-A44C-A59E-972FA26B83DB}"/>
              </a:ext>
            </a:extLst>
          </p:cNvPr>
          <p:cNvSpPr>
            <a:spLocks noGrp="1"/>
          </p:cNvSpPr>
          <p:nvPr>
            <p:ph idx="1"/>
          </p:nvPr>
        </p:nvSpPr>
        <p:spPr>
          <a:xfrm>
            <a:off x="1534696" y="3334391"/>
            <a:ext cx="4653453" cy="1930401"/>
          </a:xfrm>
        </p:spPr>
        <p:txBody>
          <a:bodyPr>
            <a:normAutofit/>
          </a:bodyPr>
          <a:lstStyle/>
          <a:p>
            <a:r>
              <a:rPr lang="en-US" sz="1500" dirty="0"/>
              <a:t>Model (4a):b1 and b2 are similar. But BV change is higher when earning changes are positive than negative.  Also, incremental ERC for Group S is significantly larger than Group NS</a:t>
            </a:r>
          </a:p>
          <a:p>
            <a:r>
              <a:rPr lang="en-US" sz="1500" dirty="0"/>
              <a:t>Model (4b): Group SO has the highest incremental ERC so far and most negative incremental BVRC</a:t>
            </a:r>
          </a:p>
        </p:txBody>
      </p:sp>
      <p:pic>
        <p:nvPicPr>
          <p:cNvPr id="3" name="Picture 2">
            <a:extLst>
              <a:ext uri="{FF2B5EF4-FFF2-40B4-BE49-F238E27FC236}">
                <a16:creationId xmlns:a16="http://schemas.microsoft.com/office/drawing/2014/main" id="{6E697750-53FA-2242-9061-A24B0ABA7C07}"/>
              </a:ext>
            </a:extLst>
          </p:cNvPr>
          <p:cNvPicPr>
            <a:picLocks noChangeAspect="1"/>
          </p:cNvPicPr>
          <p:nvPr/>
        </p:nvPicPr>
        <p:blipFill rotWithShape="1">
          <a:blip r:embed="rId4"/>
          <a:srcRect l="11452" t="50000" r="759"/>
          <a:stretch/>
        </p:blipFill>
        <p:spPr>
          <a:xfrm>
            <a:off x="1534696" y="1690553"/>
            <a:ext cx="4965487" cy="1438977"/>
          </a:xfrm>
          <a:prstGeom prst="rect">
            <a:avLst/>
          </a:prstGeom>
        </p:spPr>
      </p:pic>
      <p:sp>
        <p:nvSpPr>
          <p:cNvPr id="7" name="Rectangle 6">
            <a:extLst>
              <a:ext uri="{FF2B5EF4-FFF2-40B4-BE49-F238E27FC236}">
                <a16:creationId xmlns:a16="http://schemas.microsoft.com/office/drawing/2014/main" id="{BC41AE33-5A63-CA4B-AE25-66E5CE6E109B}"/>
              </a:ext>
            </a:extLst>
          </p:cNvPr>
          <p:cNvSpPr/>
          <p:nvPr/>
        </p:nvSpPr>
        <p:spPr>
          <a:xfrm>
            <a:off x="10221734" y="2489200"/>
            <a:ext cx="833120" cy="144272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8985736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CBBFFA-45B5-EF4A-BD86-8D2541E0A548}"/>
              </a:ext>
            </a:extLst>
          </p:cNvPr>
          <p:cNvSpPr>
            <a:spLocks noGrp="1"/>
          </p:cNvSpPr>
          <p:nvPr>
            <p:ph type="title"/>
          </p:nvPr>
        </p:nvSpPr>
        <p:spPr>
          <a:xfrm>
            <a:off x="1534696" y="659220"/>
            <a:ext cx="9520158" cy="641642"/>
          </a:xfrm>
        </p:spPr>
        <p:txBody>
          <a:bodyPr/>
          <a:lstStyle/>
          <a:p>
            <a:r>
              <a:rPr lang="en-US" altLang="zh-CN" dirty="0"/>
              <a:t>Agenda</a:t>
            </a:r>
            <a:endParaRPr lang="en-US" dirty="0"/>
          </a:p>
        </p:txBody>
      </p:sp>
      <p:sp>
        <p:nvSpPr>
          <p:cNvPr id="3" name="Content Placeholder 2">
            <a:extLst>
              <a:ext uri="{FF2B5EF4-FFF2-40B4-BE49-F238E27FC236}">
                <a16:creationId xmlns:a16="http://schemas.microsoft.com/office/drawing/2014/main" id="{10229A14-63F0-B347-95EB-3EF79829DE71}"/>
              </a:ext>
            </a:extLst>
          </p:cNvPr>
          <p:cNvSpPr>
            <a:spLocks noGrp="1"/>
          </p:cNvSpPr>
          <p:nvPr>
            <p:ph idx="1"/>
          </p:nvPr>
        </p:nvSpPr>
        <p:spPr>
          <a:xfrm>
            <a:off x="1534696" y="2283773"/>
            <a:ext cx="9520158" cy="2588166"/>
          </a:xfrm>
        </p:spPr>
        <p:txBody>
          <a:bodyPr/>
          <a:lstStyle/>
          <a:p>
            <a:r>
              <a:rPr lang="en-US" altLang="zh-CN" dirty="0"/>
              <a:t>Background</a:t>
            </a:r>
            <a:r>
              <a:rPr lang="zh-CN" altLang="en-US" dirty="0"/>
              <a:t> </a:t>
            </a:r>
            <a:r>
              <a:rPr lang="en-US" altLang="zh-CN" dirty="0"/>
              <a:t>and</a:t>
            </a:r>
            <a:r>
              <a:rPr lang="zh-CN" altLang="en-US" dirty="0"/>
              <a:t> </a:t>
            </a:r>
            <a:r>
              <a:rPr lang="en-US" altLang="zh-CN" dirty="0"/>
              <a:t>Hypothesis</a:t>
            </a:r>
          </a:p>
          <a:p>
            <a:r>
              <a:rPr lang="en-US" altLang="zh-CN" dirty="0"/>
              <a:t>Research/Model</a:t>
            </a:r>
            <a:r>
              <a:rPr lang="zh-CN" altLang="en-US" dirty="0"/>
              <a:t> </a:t>
            </a:r>
            <a:r>
              <a:rPr lang="en-US" altLang="zh-CN" dirty="0"/>
              <a:t>design</a:t>
            </a:r>
          </a:p>
          <a:p>
            <a:r>
              <a:rPr lang="en-US" altLang="zh-CN" dirty="0"/>
              <a:t>Sample</a:t>
            </a:r>
            <a:r>
              <a:rPr lang="zh-CN" altLang="en-US" dirty="0"/>
              <a:t> </a:t>
            </a:r>
            <a:r>
              <a:rPr lang="en-US" altLang="zh-CN" dirty="0"/>
              <a:t>selection</a:t>
            </a:r>
          </a:p>
          <a:p>
            <a:r>
              <a:rPr lang="en-US" altLang="zh-CN" dirty="0"/>
              <a:t>Result</a:t>
            </a:r>
            <a:r>
              <a:rPr lang="zh-CN" altLang="en-US" dirty="0"/>
              <a:t> </a:t>
            </a:r>
            <a:r>
              <a:rPr lang="en-US" altLang="zh-CN" dirty="0"/>
              <a:t>statistics</a:t>
            </a:r>
            <a:r>
              <a:rPr lang="zh-CN" altLang="en-US" dirty="0"/>
              <a:t> </a:t>
            </a:r>
            <a:r>
              <a:rPr lang="en-US" altLang="zh-CN" dirty="0"/>
              <a:t>and</a:t>
            </a:r>
            <a:r>
              <a:rPr lang="zh-CN" altLang="en-US" dirty="0"/>
              <a:t> </a:t>
            </a:r>
            <a:r>
              <a:rPr lang="en-US" altLang="zh-CN" dirty="0"/>
              <a:t>explanation</a:t>
            </a:r>
          </a:p>
          <a:p>
            <a:r>
              <a:rPr lang="en-US" altLang="zh-CN" dirty="0"/>
              <a:t>My</a:t>
            </a:r>
            <a:r>
              <a:rPr lang="zh-CN" altLang="en-US" dirty="0"/>
              <a:t> </a:t>
            </a:r>
            <a:r>
              <a:rPr lang="en-US" altLang="zh-CN" dirty="0"/>
              <a:t>own</a:t>
            </a:r>
            <a:r>
              <a:rPr lang="zh-CN" altLang="en-US" dirty="0"/>
              <a:t> </a:t>
            </a:r>
            <a:r>
              <a:rPr lang="en-US" altLang="zh-CN" dirty="0"/>
              <a:t>view</a:t>
            </a:r>
            <a:endParaRPr lang="en-US" dirty="0"/>
          </a:p>
        </p:txBody>
      </p:sp>
    </p:spTree>
    <p:extLst>
      <p:ext uri="{BB962C8B-B14F-4D97-AF65-F5344CB8AC3E}">
        <p14:creationId xmlns:p14="http://schemas.microsoft.com/office/powerpoint/2010/main" val="362957218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81393A-FF5A-5B4A-B357-71689BE14C5F}"/>
              </a:ext>
            </a:extLst>
          </p:cNvPr>
          <p:cNvSpPr>
            <a:spLocks noGrp="1"/>
          </p:cNvSpPr>
          <p:nvPr>
            <p:ph type="title"/>
          </p:nvPr>
        </p:nvSpPr>
        <p:spPr>
          <a:xfrm>
            <a:off x="1534696" y="803175"/>
            <a:ext cx="9520158" cy="588480"/>
          </a:xfrm>
        </p:spPr>
        <p:txBody>
          <a:bodyPr/>
          <a:lstStyle/>
          <a:p>
            <a:r>
              <a:rPr lang="en-US" dirty="0"/>
              <a:t>Additional Test</a:t>
            </a:r>
          </a:p>
        </p:txBody>
      </p:sp>
      <p:sp>
        <p:nvSpPr>
          <p:cNvPr id="3" name="Content Placeholder 2">
            <a:extLst>
              <a:ext uri="{FF2B5EF4-FFF2-40B4-BE49-F238E27FC236}">
                <a16:creationId xmlns:a16="http://schemas.microsoft.com/office/drawing/2014/main" id="{32C54BD9-3814-234E-840B-B7F49C57BA76}"/>
              </a:ext>
            </a:extLst>
          </p:cNvPr>
          <p:cNvSpPr>
            <a:spLocks noGrp="1"/>
          </p:cNvSpPr>
          <p:nvPr>
            <p:ph idx="1"/>
          </p:nvPr>
        </p:nvSpPr>
        <p:spPr/>
        <p:txBody>
          <a:bodyPr/>
          <a:lstStyle/>
          <a:p>
            <a:r>
              <a:rPr lang="en-US" dirty="0"/>
              <a:t>Sensitivity Check</a:t>
            </a:r>
          </a:p>
          <a:p>
            <a:pPr lvl="1"/>
            <a:r>
              <a:rPr lang="en-US" dirty="0"/>
              <a:t>Level Models: Use asset per share or lagged price to deflate all variables</a:t>
            </a:r>
          </a:p>
          <a:p>
            <a:pPr lvl="1"/>
            <a:r>
              <a:rPr lang="en-US" dirty="0"/>
              <a:t>Return Models: Use market-adjusted returns instead of raw returns</a:t>
            </a:r>
          </a:p>
          <a:p>
            <a:pPr lvl="1"/>
            <a:r>
              <a:rPr lang="en-US" dirty="0"/>
              <a:t>Include earning levels and earning changes as explanatory variables</a:t>
            </a:r>
          </a:p>
          <a:p>
            <a:pPr lvl="1"/>
            <a:r>
              <a:rPr lang="en-US" dirty="0"/>
              <a:t>Use operating earnings after depreciation instead of operating earnings before depreciation</a:t>
            </a:r>
          </a:p>
          <a:p>
            <a:pPr marL="457200" lvl="1" indent="0">
              <a:buNone/>
            </a:pPr>
            <a:endParaRPr lang="en-US" dirty="0"/>
          </a:p>
        </p:txBody>
      </p:sp>
      <p:sp>
        <p:nvSpPr>
          <p:cNvPr id="4" name="TextBox 3">
            <a:extLst>
              <a:ext uri="{FF2B5EF4-FFF2-40B4-BE49-F238E27FC236}">
                <a16:creationId xmlns:a16="http://schemas.microsoft.com/office/drawing/2014/main" id="{67548DE9-38F6-804D-A18A-B8F9F3C57811}"/>
              </a:ext>
            </a:extLst>
          </p:cNvPr>
          <p:cNvSpPr txBox="1"/>
          <p:nvPr/>
        </p:nvSpPr>
        <p:spPr>
          <a:xfrm>
            <a:off x="1991360" y="4683760"/>
            <a:ext cx="6776720" cy="369332"/>
          </a:xfrm>
          <a:prstGeom prst="rect">
            <a:avLst/>
          </a:prstGeom>
          <a:noFill/>
        </p:spPr>
        <p:txBody>
          <a:bodyPr wrap="square" rtlCol="0">
            <a:spAutoFit/>
          </a:bodyPr>
          <a:lstStyle/>
          <a:p>
            <a:r>
              <a:rPr lang="en-US" u="sng" dirty="0"/>
              <a:t>Result: None of the results are qualitatively affected.</a:t>
            </a:r>
          </a:p>
        </p:txBody>
      </p:sp>
    </p:spTree>
    <p:extLst>
      <p:ext uri="{BB962C8B-B14F-4D97-AF65-F5344CB8AC3E}">
        <p14:creationId xmlns:p14="http://schemas.microsoft.com/office/powerpoint/2010/main" val="36101277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B36CF2C-C937-0D4C-BAD4-59C84A0EF11B}"/>
              </a:ext>
            </a:extLst>
          </p:cNvPr>
          <p:cNvSpPr>
            <a:spLocks noGrp="1"/>
          </p:cNvSpPr>
          <p:nvPr>
            <p:ph idx="1"/>
          </p:nvPr>
        </p:nvSpPr>
        <p:spPr>
          <a:xfrm>
            <a:off x="1534696" y="1873492"/>
            <a:ext cx="10657304" cy="3450613"/>
          </a:xfrm>
        </p:spPr>
        <p:txBody>
          <a:bodyPr>
            <a:normAutofit/>
          </a:bodyPr>
          <a:lstStyle/>
          <a:p>
            <a:r>
              <a:rPr lang="en-US" sz="1600" dirty="0"/>
              <a:t>Explore whether the coefficient differentials in Table 5 are driven by factors other than sources of earnings growth</a:t>
            </a:r>
          </a:p>
          <a:p>
            <a:pPr lvl="1"/>
            <a:r>
              <a:rPr lang="en-US" sz="1600" dirty="0"/>
              <a:t>Differences in growth rates</a:t>
            </a:r>
          </a:p>
          <a:p>
            <a:pPr lvl="1"/>
            <a:r>
              <a:rPr lang="en-US" sz="1600" dirty="0"/>
              <a:t>Risks</a:t>
            </a:r>
          </a:p>
          <a:p>
            <a:pPr lvl="1"/>
            <a:r>
              <a:rPr lang="en-US" sz="1600" dirty="0"/>
              <a:t>Size or industry effects</a:t>
            </a:r>
          </a:p>
          <a:p>
            <a:r>
              <a:rPr lang="en-US" sz="1600" dirty="0"/>
              <a:t>Calculate past five-year avg earnings growth rate, equity betas, and firm size for various groups</a:t>
            </a:r>
          </a:p>
        </p:txBody>
      </p:sp>
      <p:sp>
        <p:nvSpPr>
          <p:cNvPr id="4" name="Title 1">
            <a:extLst>
              <a:ext uri="{FF2B5EF4-FFF2-40B4-BE49-F238E27FC236}">
                <a16:creationId xmlns:a16="http://schemas.microsoft.com/office/drawing/2014/main" id="{25544128-CBF2-0A4A-8E46-860C2D53E037}"/>
              </a:ext>
            </a:extLst>
          </p:cNvPr>
          <p:cNvSpPr>
            <a:spLocks noGrp="1"/>
          </p:cNvSpPr>
          <p:nvPr>
            <p:ph type="title"/>
          </p:nvPr>
        </p:nvSpPr>
        <p:spPr>
          <a:xfrm>
            <a:off x="1534696" y="803175"/>
            <a:ext cx="9520158" cy="588480"/>
          </a:xfrm>
        </p:spPr>
        <p:txBody>
          <a:bodyPr/>
          <a:lstStyle/>
          <a:p>
            <a:r>
              <a:rPr lang="en-US" dirty="0"/>
              <a:t>Additional Test</a:t>
            </a:r>
          </a:p>
        </p:txBody>
      </p:sp>
      <p:pic>
        <p:nvPicPr>
          <p:cNvPr id="6" name="Picture 5">
            <a:extLst>
              <a:ext uri="{FF2B5EF4-FFF2-40B4-BE49-F238E27FC236}">
                <a16:creationId xmlns:a16="http://schemas.microsoft.com/office/drawing/2014/main" id="{FF7C6FB7-443D-734F-95DB-E2E35CD89C8E}"/>
              </a:ext>
            </a:extLst>
          </p:cNvPr>
          <p:cNvPicPr>
            <a:picLocks noChangeAspect="1"/>
          </p:cNvPicPr>
          <p:nvPr/>
        </p:nvPicPr>
        <p:blipFill rotWithShape="1">
          <a:blip r:embed="rId3"/>
          <a:srcRect l="7236" r="40970"/>
          <a:stretch/>
        </p:blipFill>
        <p:spPr>
          <a:xfrm rot="5400000">
            <a:off x="5328719" y="568797"/>
            <a:ext cx="2046744" cy="8610426"/>
          </a:xfrm>
          <a:prstGeom prst="rect">
            <a:avLst/>
          </a:prstGeom>
        </p:spPr>
      </p:pic>
    </p:spTree>
    <p:extLst>
      <p:ext uri="{BB962C8B-B14F-4D97-AF65-F5344CB8AC3E}">
        <p14:creationId xmlns:p14="http://schemas.microsoft.com/office/powerpoint/2010/main" val="418475221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2D5C18F-7402-9C44-8F19-908A1E50C3A7}"/>
              </a:ext>
            </a:extLst>
          </p:cNvPr>
          <p:cNvSpPr>
            <a:spLocks noGrp="1"/>
          </p:cNvSpPr>
          <p:nvPr>
            <p:ph idx="1"/>
          </p:nvPr>
        </p:nvSpPr>
        <p:spPr/>
        <p:txBody>
          <a:bodyPr/>
          <a:lstStyle/>
          <a:p>
            <a:r>
              <a:rPr lang="en-US" dirty="0"/>
              <a:t>Examine how ERCs change for varying lengths of growth</a:t>
            </a:r>
          </a:p>
          <a:p>
            <a:pPr lvl="1"/>
            <a:r>
              <a:rPr lang="en-US" dirty="0"/>
              <a:t>Estimate Model (3a) and (4a) for various groups that have earnings growth sustained over 1-5 years</a:t>
            </a:r>
          </a:p>
          <a:p>
            <a:pPr lvl="1"/>
            <a:r>
              <a:rPr lang="en-US" dirty="0"/>
              <a:t>Found that incremental ERCs increase when the length of earnings strings increase</a:t>
            </a:r>
          </a:p>
          <a:p>
            <a:pPr lvl="1"/>
            <a:r>
              <a:rPr lang="en-US" dirty="0"/>
              <a:t>Incremental BVRCs decrease correspondingly</a:t>
            </a:r>
          </a:p>
          <a:p>
            <a:pPr lvl="1"/>
            <a:r>
              <a:rPr lang="en-US" dirty="0"/>
              <a:t>ERCs for Group S always dominate those of Group NS for any length of earnings growth</a:t>
            </a:r>
          </a:p>
          <a:p>
            <a:endParaRPr lang="en-US" dirty="0"/>
          </a:p>
        </p:txBody>
      </p:sp>
      <p:sp>
        <p:nvSpPr>
          <p:cNvPr id="4" name="Title 1">
            <a:extLst>
              <a:ext uri="{FF2B5EF4-FFF2-40B4-BE49-F238E27FC236}">
                <a16:creationId xmlns:a16="http://schemas.microsoft.com/office/drawing/2014/main" id="{AAC8E105-7197-BD45-8B2C-7399E0FDB660}"/>
              </a:ext>
            </a:extLst>
          </p:cNvPr>
          <p:cNvSpPr>
            <a:spLocks noGrp="1"/>
          </p:cNvSpPr>
          <p:nvPr>
            <p:ph type="title"/>
          </p:nvPr>
        </p:nvSpPr>
        <p:spPr>
          <a:xfrm>
            <a:off x="1534696" y="803175"/>
            <a:ext cx="9520158" cy="588480"/>
          </a:xfrm>
        </p:spPr>
        <p:txBody>
          <a:bodyPr/>
          <a:lstStyle/>
          <a:p>
            <a:r>
              <a:rPr lang="en-US" dirty="0"/>
              <a:t>Additional Test</a:t>
            </a:r>
          </a:p>
        </p:txBody>
      </p:sp>
    </p:spTree>
    <p:extLst>
      <p:ext uri="{BB962C8B-B14F-4D97-AF65-F5344CB8AC3E}">
        <p14:creationId xmlns:p14="http://schemas.microsoft.com/office/powerpoint/2010/main" val="350882206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AC1A09C-7C75-DC41-99AE-5193EC448F93}"/>
              </a:ext>
            </a:extLst>
          </p:cNvPr>
          <p:cNvSpPr>
            <a:spLocks noGrp="1"/>
          </p:cNvSpPr>
          <p:nvPr>
            <p:ph idx="1"/>
          </p:nvPr>
        </p:nvSpPr>
        <p:spPr/>
        <p:txBody>
          <a:bodyPr>
            <a:normAutofit fontScale="85000" lnSpcReduction="10000"/>
          </a:bodyPr>
          <a:lstStyle/>
          <a:p>
            <a:r>
              <a:rPr lang="en-US" dirty="0"/>
              <a:t>Consistent with the predictions</a:t>
            </a:r>
          </a:p>
          <a:p>
            <a:r>
              <a:rPr lang="en-US" dirty="0"/>
              <a:t>Earnings are of higher quality for the revenue-increasing firms than cost-reduction firms</a:t>
            </a:r>
          </a:p>
          <a:p>
            <a:r>
              <a:rPr lang="en-US" dirty="0"/>
              <a:t>Earnings for revenue-increasing firms are more persistent and are less likely to be managed through accounting accruals, special items or share repurchases</a:t>
            </a:r>
          </a:p>
          <a:p>
            <a:r>
              <a:rPr lang="en-US" dirty="0"/>
              <a:t>Revenue-increasing firms have higher future operating performance</a:t>
            </a:r>
          </a:p>
          <a:p>
            <a:r>
              <a:rPr lang="en-US" dirty="0"/>
              <a:t>ERCs for revenue-increasing firms are higher, accompanied by lower response coefficients on book value, which is consistent with Ohlson model</a:t>
            </a:r>
          </a:p>
          <a:p>
            <a:r>
              <a:rPr lang="en-US" dirty="0"/>
              <a:t>Earnings quality and ERCs are highest when sustained increases in earnings are supported by sustained increases in both revenues and operating earnings</a:t>
            </a:r>
          </a:p>
        </p:txBody>
      </p:sp>
      <p:sp>
        <p:nvSpPr>
          <p:cNvPr id="6" name="Title 1">
            <a:extLst>
              <a:ext uri="{FF2B5EF4-FFF2-40B4-BE49-F238E27FC236}">
                <a16:creationId xmlns:a16="http://schemas.microsoft.com/office/drawing/2014/main" id="{E6021781-CA3F-794B-A88D-B4469A11C94B}"/>
              </a:ext>
            </a:extLst>
          </p:cNvPr>
          <p:cNvSpPr>
            <a:spLocks noGrp="1"/>
          </p:cNvSpPr>
          <p:nvPr>
            <p:ph type="title"/>
          </p:nvPr>
        </p:nvSpPr>
        <p:spPr>
          <a:xfrm>
            <a:off x="1534696" y="803175"/>
            <a:ext cx="9520158" cy="588480"/>
          </a:xfrm>
        </p:spPr>
        <p:txBody>
          <a:bodyPr/>
          <a:lstStyle/>
          <a:p>
            <a:r>
              <a:rPr lang="en-US" dirty="0"/>
              <a:t>Summary of Results</a:t>
            </a:r>
          </a:p>
        </p:txBody>
      </p:sp>
    </p:spTree>
    <p:extLst>
      <p:ext uri="{BB962C8B-B14F-4D97-AF65-F5344CB8AC3E}">
        <p14:creationId xmlns:p14="http://schemas.microsoft.com/office/powerpoint/2010/main" val="292615344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152E58-9A7E-1E4E-8806-872679C6F72B}"/>
              </a:ext>
            </a:extLst>
          </p:cNvPr>
          <p:cNvSpPr>
            <a:spLocks noGrp="1"/>
          </p:cNvSpPr>
          <p:nvPr>
            <p:ph type="title"/>
          </p:nvPr>
        </p:nvSpPr>
        <p:spPr>
          <a:xfrm>
            <a:off x="1534696" y="818061"/>
            <a:ext cx="9520158" cy="573594"/>
          </a:xfrm>
        </p:spPr>
        <p:txBody>
          <a:bodyPr/>
          <a:lstStyle/>
          <a:p>
            <a:r>
              <a:rPr lang="en-US" dirty="0"/>
              <a:t>My View</a:t>
            </a:r>
          </a:p>
        </p:txBody>
      </p:sp>
      <p:sp>
        <p:nvSpPr>
          <p:cNvPr id="3" name="Content Placeholder 2">
            <a:extLst>
              <a:ext uri="{FF2B5EF4-FFF2-40B4-BE49-F238E27FC236}">
                <a16:creationId xmlns:a16="http://schemas.microsoft.com/office/drawing/2014/main" id="{109324C3-6E4E-804E-B666-94B170BC84D8}"/>
              </a:ext>
            </a:extLst>
          </p:cNvPr>
          <p:cNvSpPr>
            <a:spLocks noGrp="1"/>
          </p:cNvSpPr>
          <p:nvPr>
            <p:ph idx="1"/>
          </p:nvPr>
        </p:nvSpPr>
        <p:spPr>
          <a:xfrm>
            <a:off x="1534696" y="2015733"/>
            <a:ext cx="9520158" cy="1083068"/>
          </a:xfrm>
        </p:spPr>
        <p:txBody>
          <a:bodyPr/>
          <a:lstStyle/>
          <a:p>
            <a:r>
              <a:rPr lang="en-US" dirty="0"/>
              <a:t>Overall, very comprehensive</a:t>
            </a:r>
          </a:p>
          <a:p>
            <a:r>
              <a:rPr lang="en-US" dirty="0"/>
              <a:t>Link between business strategy analysis and financial statement analysis</a:t>
            </a:r>
          </a:p>
          <a:p>
            <a:pPr marL="0" indent="0">
              <a:buNone/>
            </a:pPr>
            <a:endParaRPr lang="en-US" dirty="0"/>
          </a:p>
          <a:p>
            <a:endParaRPr lang="en-US" dirty="0"/>
          </a:p>
          <a:p>
            <a:endParaRPr lang="en-US" dirty="0"/>
          </a:p>
        </p:txBody>
      </p:sp>
      <p:grpSp>
        <p:nvGrpSpPr>
          <p:cNvPr id="11" name="Group 10">
            <a:extLst>
              <a:ext uri="{FF2B5EF4-FFF2-40B4-BE49-F238E27FC236}">
                <a16:creationId xmlns:a16="http://schemas.microsoft.com/office/drawing/2014/main" id="{3BA78419-23CD-4F49-B79A-1DF039B153CC}"/>
              </a:ext>
            </a:extLst>
          </p:cNvPr>
          <p:cNvGrpSpPr/>
          <p:nvPr/>
        </p:nvGrpSpPr>
        <p:grpSpPr>
          <a:xfrm>
            <a:off x="762000" y="3321580"/>
            <a:ext cx="9855200" cy="2261868"/>
            <a:chOff x="762000" y="3321580"/>
            <a:chExt cx="9855200" cy="2261868"/>
          </a:xfrm>
        </p:grpSpPr>
        <p:sp>
          <p:nvSpPr>
            <p:cNvPr id="4" name="TextBox 3">
              <a:extLst>
                <a:ext uri="{FF2B5EF4-FFF2-40B4-BE49-F238E27FC236}">
                  <a16:creationId xmlns:a16="http://schemas.microsoft.com/office/drawing/2014/main" id="{D904B1E3-4A69-0745-8BA8-6ED582FC6920}"/>
                </a:ext>
              </a:extLst>
            </p:cNvPr>
            <p:cNvSpPr txBox="1"/>
            <p:nvPr/>
          </p:nvSpPr>
          <p:spPr>
            <a:xfrm>
              <a:off x="1534696" y="3321580"/>
              <a:ext cx="9082504" cy="437620"/>
            </a:xfrm>
            <a:prstGeom prst="rect">
              <a:avLst/>
            </a:prstGeom>
          </p:spPr>
          <p:txBody>
            <a:bodyPr vert="horz" lIns="91440" tIns="45720" rIns="91440" bIns="45720" rtlCol="0" anchor="t">
              <a:normAutofit/>
            </a:bodyPr>
            <a:lstStyle>
              <a:lvl1pPr marL="228600" indent="-228600" defTabSz="914400">
                <a:lnSpc>
                  <a:spcPct val="120000"/>
                </a:lnSpc>
                <a:spcBef>
                  <a:spcPts val="1000"/>
                </a:spcBef>
                <a:buClr>
                  <a:schemeClr val="accent1"/>
                </a:buClr>
                <a:buSzPct val="100000"/>
                <a:buFont typeface="Arial" panose="020B0604020202020204" pitchFamily="34" charset="0"/>
                <a:buChar char="•"/>
                <a:defRPr sz="2000">
                  <a:effectLst/>
                </a:defRPr>
              </a:lvl1pPr>
              <a:lvl2pPr marL="685800" indent="-228600" defTabSz="914400">
                <a:lnSpc>
                  <a:spcPct val="120000"/>
                </a:lnSpc>
                <a:spcBef>
                  <a:spcPts val="500"/>
                </a:spcBef>
                <a:buClr>
                  <a:schemeClr val="accent1"/>
                </a:buClr>
                <a:buSzPct val="100000"/>
                <a:buFont typeface="Arial" panose="020B0604020202020204" pitchFamily="34" charset="0"/>
                <a:buChar char="•"/>
                <a:defRPr cap="none" baseline="0">
                  <a:effectLst/>
                </a:defRPr>
              </a:lvl2pPr>
              <a:lvl3pPr marL="1143000" indent="-228600" defTabSz="914400">
                <a:lnSpc>
                  <a:spcPct val="120000"/>
                </a:lnSpc>
                <a:spcBef>
                  <a:spcPts val="500"/>
                </a:spcBef>
                <a:buClr>
                  <a:schemeClr val="accent1"/>
                </a:buClr>
                <a:buSzPct val="100000"/>
                <a:buFont typeface="Arial" panose="020B0604020202020204" pitchFamily="34" charset="0"/>
                <a:buChar char="•"/>
                <a:defRPr sz="1600">
                  <a:effectLst/>
                </a:defRPr>
              </a:lvl3pPr>
              <a:lvl4pPr marL="1600200" indent="-228600" defTabSz="914400">
                <a:lnSpc>
                  <a:spcPct val="120000"/>
                </a:lnSpc>
                <a:spcBef>
                  <a:spcPts val="500"/>
                </a:spcBef>
                <a:buClr>
                  <a:schemeClr val="accent1"/>
                </a:buClr>
                <a:buSzPct val="100000"/>
                <a:buFont typeface="Arial" panose="020B0604020202020204" pitchFamily="34" charset="0"/>
                <a:buChar char="•"/>
                <a:defRPr sz="1400" cap="none" baseline="0">
                  <a:effectLst/>
                </a:defRPr>
              </a:lvl4pPr>
              <a:lvl5pPr marL="2057400" indent="-228600" defTabSz="914400">
                <a:lnSpc>
                  <a:spcPct val="120000"/>
                </a:lnSpc>
                <a:spcBef>
                  <a:spcPts val="500"/>
                </a:spcBef>
                <a:buClr>
                  <a:schemeClr val="accent1"/>
                </a:buClr>
                <a:buSzPct val="100000"/>
                <a:buFont typeface="Arial" panose="020B0604020202020204" pitchFamily="34" charset="0"/>
                <a:buChar char="•"/>
                <a:defRPr sz="1200">
                  <a:effectLst/>
                </a:defRPr>
              </a:lvl5pPr>
              <a:lvl6pPr marL="2514600" indent="-228600" defTabSz="914400">
                <a:lnSpc>
                  <a:spcPct val="120000"/>
                </a:lnSpc>
                <a:spcBef>
                  <a:spcPts val="500"/>
                </a:spcBef>
                <a:buClr>
                  <a:schemeClr val="accent1"/>
                </a:buClr>
                <a:buSzPct val="100000"/>
                <a:buFont typeface="Arial" panose="020B0604020202020204" pitchFamily="34" charset="0"/>
                <a:buChar char="•"/>
                <a:defRPr sz="1200">
                  <a:effectLst/>
                </a:defRPr>
              </a:lvl6pPr>
              <a:lvl7pPr marL="2971800" indent="-228600" defTabSz="914400">
                <a:lnSpc>
                  <a:spcPct val="120000"/>
                </a:lnSpc>
                <a:spcBef>
                  <a:spcPts val="500"/>
                </a:spcBef>
                <a:buClr>
                  <a:schemeClr val="accent1"/>
                </a:buClr>
                <a:buSzPct val="100000"/>
                <a:buFont typeface="Arial" panose="020B0604020202020204" pitchFamily="34" charset="0"/>
                <a:buChar char="•"/>
                <a:defRPr sz="1200">
                  <a:effectLst/>
                </a:defRPr>
              </a:lvl7pPr>
              <a:lvl8pPr marL="3429000" indent="-228600" defTabSz="914400">
                <a:lnSpc>
                  <a:spcPct val="120000"/>
                </a:lnSpc>
                <a:spcBef>
                  <a:spcPts val="500"/>
                </a:spcBef>
                <a:buClr>
                  <a:schemeClr val="accent1"/>
                </a:buClr>
                <a:buSzPct val="100000"/>
                <a:buFont typeface="Arial" panose="020B0604020202020204" pitchFamily="34" charset="0"/>
                <a:buChar char="•"/>
                <a:defRPr sz="1200" baseline="0">
                  <a:effectLst/>
                </a:defRPr>
              </a:lvl8pPr>
              <a:lvl9pPr marL="3886200" indent="-228600" defTabSz="914400">
                <a:lnSpc>
                  <a:spcPct val="120000"/>
                </a:lnSpc>
                <a:spcBef>
                  <a:spcPts val="500"/>
                </a:spcBef>
                <a:buClr>
                  <a:schemeClr val="accent1"/>
                </a:buClr>
                <a:buSzPct val="100000"/>
                <a:buFont typeface="Arial" panose="020B0604020202020204" pitchFamily="34" charset="0"/>
                <a:buChar char="•"/>
                <a:defRPr sz="1200" baseline="0">
                  <a:effectLst/>
                </a:defRPr>
              </a:lvl9pPr>
            </a:lstStyle>
            <a:p>
              <a:r>
                <a:rPr lang="en-US" dirty="0"/>
                <a:t>Confusion:  </a:t>
              </a:r>
            </a:p>
          </p:txBody>
        </p:sp>
        <p:grpSp>
          <p:nvGrpSpPr>
            <p:cNvPr id="9" name="Group 8">
              <a:extLst>
                <a:ext uri="{FF2B5EF4-FFF2-40B4-BE49-F238E27FC236}">
                  <a16:creationId xmlns:a16="http://schemas.microsoft.com/office/drawing/2014/main" id="{F78C2868-CC52-3E4F-8D52-001060FA3CFD}"/>
                </a:ext>
              </a:extLst>
            </p:cNvPr>
            <p:cNvGrpSpPr/>
            <p:nvPr/>
          </p:nvGrpSpPr>
          <p:grpSpPr>
            <a:xfrm>
              <a:off x="762000" y="3981979"/>
              <a:ext cx="6817628" cy="1601469"/>
              <a:chOff x="762000" y="3981979"/>
              <a:chExt cx="6817628" cy="1601469"/>
            </a:xfrm>
          </p:grpSpPr>
          <p:pic>
            <p:nvPicPr>
              <p:cNvPr id="5" name="Picture 4">
                <a:extLst>
                  <a:ext uri="{FF2B5EF4-FFF2-40B4-BE49-F238E27FC236}">
                    <a16:creationId xmlns:a16="http://schemas.microsoft.com/office/drawing/2014/main" id="{8E100363-CE06-CD4C-BF54-E013ABEC97B3}"/>
                  </a:ext>
                </a:extLst>
              </p:cNvPr>
              <p:cNvPicPr>
                <a:picLocks noChangeAspect="1"/>
              </p:cNvPicPr>
              <p:nvPr/>
            </p:nvPicPr>
            <p:blipFill rotWithShape="1">
              <a:blip r:embed="rId2"/>
              <a:srcRect l="1008" t="40375"/>
              <a:stretch/>
            </p:blipFill>
            <p:spPr>
              <a:xfrm>
                <a:off x="762000" y="3981979"/>
                <a:ext cx="4541520" cy="1601469"/>
              </a:xfrm>
              <a:prstGeom prst="rect">
                <a:avLst/>
              </a:prstGeom>
            </p:spPr>
          </p:pic>
          <p:sp>
            <p:nvSpPr>
              <p:cNvPr id="6" name="Rectangle 5">
                <a:extLst>
                  <a:ext uri="{FF2B5EF4-FFF2-40B4-BE49-F238E27FC236}">
                    <a16:creationId xmlns:a16="http://schemas.microsoft.com/office/drawing/2014/main" id="{DB72E76F-79B0-484C-A2A7-12B7AA12747E}"/>
                  </a:ext>
                </a:extLst>
              </p:cNvPr>
              <p:cNvSpPr/>
              <p:nvPr/>
            </p:nvSpPr>
            <p:spPr>
              <a:xfrm>
                <a:off x="5496828" y="4044049"/>
                <a:ext cx="2082800" cy="1477328"/>
              </a:xfrm>
              <a:prstGeom prst="rect">
                <a:avLst/>
              </a:prstGeom>
            </p:spPr>
            <p:txBody>
              <a:bodyPr wrap="square">
                <a:spAutoFit/>
              </a:bodyPr>
              <a:lstStyle/>
              <a:p>
                <a:r>
                  <a:rPr lang="en-US" altLang="zh-CN" dirty="0"/>
                  <a:t>Final</a:t>
                </a:r>
                <a:r>
                  <a:rPr lang="zh-CN" altLang="en-US" dirty="0"/>
                  <a:t> </a:t>
                </a:r>
                <a:r>
                  <a:rPr lang="en-US" altLang="zh-CN" dirty="0"/>
                  <a:t>Sample</a:t>
                </a:r>
                <a:r>
                  <a:rPr lang="zh-CN" altLang="en-US" dirty="0"/>
                  <a:t> </a:t>
                </a:r>
                <a:r>
                  <a:rPr lang="en-US" altLang="zh-CN" dirty="0"/>
                  <a:t>Size</a:t>
                </a:r>
                <a:r>
                  <a:rPr lang="zh-CN" altLang="en-US" dirty="0"/>
                  <a:t> </a:t>
                </a:r>
                <a:r>
                  <a:rPr lang="en-US" altLang="zh-CN" dirty="0"/>
                  <a:t>for</a:t>
                </a:r>
                <a:r>
                  <a:rPr lang="zh-CN" altLang="en-US" dirty="0"/>
                  <a:t> </a:t>
                </a:r>
                <a:r>
                  <a:rPr lang="en-US" altLang="zh-CN" dirty="0"/>
                  <a:t>Price</a:t>
                </a:r>
                <a:r>
                  <a:rPr lang="zh-CN" altLang="en-US" dirty="0"/>
                  <a:t> </a:t>
                </a:r>
                <a:r>
                  <a:rPr lang="en-US" altLang="zh-CN" dirty="0"/>
                  <a:t>level</a:t>
                </a:r>
                <a:r>
                  <a:rPr lang="zh-CN" altLang="en-US" dirty="0"/>
                  <a:t> </a:t>
                </a:r>
                <a:r>
                  <a:rPr lang="en-US" altLang="zh-CN" dirty="0"/>
                  <a:t>regression:</a:t>
                </a:r>
                <a:r>
                  <a:rPr lang="zh-CN" altLang="en-US" dirty="0"/>
                  <a:t> </a:t>
                </a:r>
                <a:r>
                  <a:rPr lang="en-US" altLang="zh-CN" dirty="0"/>
                  <a:t>94,687,</a:t>
                </a:r>
                <a:r>
                  <a:rPr lang="zh-CN" altLang="en-US" dirty="0"/>
                  <a:t> </a:t>
                </a:r>
                <a:r>
                  <a:rPr lang="en-US" altLang="zh-CN" dirty="0"/>
                  <a:t>for</a:t>
                </a:r>
                <a:r>
                  <a:rPr lang="zh-CN" altLang="en-US" dirty="0"/>
                  <a:t> </a:t>
                </a:r>
                <a:r>
                  <a:rPr lang="en-US" altLang="zh-CN" dirty="0"/>
                  <a:t>Returns</a:t>
                </a:r>
                <a:r>
                  <a:rPr lang="zh-CN" altLang="en-US" dirty="0"/>
                  <a:t> </a:t>
                </a:r>
                <a:r>
                  <a:rPr lang="en-US" altLang="zh-CN" dirty="0"/>
                  <a:t>regression:</a:t>
                </a:r>
                <a:r>
                  <a:rPr lang="zh-CN" altLang="en-US" dirty="0"/>
                  <a:t> </a:t>
                </a:r>
                <a:r>
                  <a:rPr lang="en-US" altLang="zh-CN" dirty="0"/>
                  <a:t>92,783</a:t>
                </a:r>
              </a:p>
            </p:txBody>
          </p:sp>
        </p:grpSp>
      </p:grpSp>
      <p:grpSp>
        <p:nvGrpSpPr>
          <p:cNvPr id="10" name="Group 9">
            <a:extLst>
              <a:ext uri="{FF2B5EF4-FFF2-40B4-BE49-F238E27FC236}">
                <a16:creationId xmlns:a16="http://schemas.microsoft.com/office/drawing/2014/main" id="{44F2A74B-BE0E-5340-A070-66EE80D3E82A}"/>
              </a:ext>
            </a:extLst>
          </p:cNvPr>
          <p:cNvGrpSpPr/>
          <p:nvPr/>
        </p:nvGrpSpPr>
        <p:grpSpPr>
          <a:xfrm>
            <a:off x="7838574" y="4321048"/>
            <a:ext cx="4241666" cy="923330"/>
            <a:chOff x="7838574" y="4321048"/>
            <a:chExt cx="4241666" cy="923330"/>
          </a:xfrm>
        </p:grpSpPr>
        <p:sp>
          <p:nvSpPr>
            <p:cNvPr id="7" name="TextBox 6">
              <a:extLst>
                <a:ext uri="{FF2B5EF4-FFF2-40B4-BE49-F238E27FC236}">
                  <a16:creationId xmlns:a16="http://schemas.microsoft.com/office/drawing/2014/main" id="{8FE28251-B458-0343-8C60-D0BF9408F6F4}"/>
                </a:ext>
              </a:extLst>
            </p:cNvPr>
            <p:cNvSpPr txBox="1"/>
            <p:nvPr/>
          </p:nvSpPr>
          <p:spPr>
            <a:xfrm>
              <a:off x="8696960" y="4321048"/>
              <a:ext cx="3383280" cy="923330"/>
            </a:xfrm>
            <a:prstGeom prst="rect">
              <a:avLst/>
            </a:prstGeom>
            <a:solidFill>
              <a:schemeClr val="accent1">
                <a:lumMod val="20000"/>
                <a:lumOff val="80000"/>
              </a:schemeClr>
            </a:solidFill>
          </p:spPr>
          <p:txBody>
            <a:bodyPr wrap="square" rtlCol="0">
              <a:spAutoFit/>
            </a:bodyPr>
            <a:lstStyle/>
            <a:p>
              <a:r>
                <a:rPr lang="en-US" dirty="0"/>
                <a:t>What if a company has two periods of sustained earnings increase in the 20-years period?</a:t>
              </a:r>
            </a:p>
          </p:txBody>
        </p:sp>
        <p:sp>
          <p:nvSpPr>
            <p:cNvPr id="8" name="Right Arrow 7">
              <a:extLst>
                <a:ext uri="{FF2B5EF4-FFF2-40B4-BE49-F238E27FC236}">
                  <a16:creationId xmlns:a16="http://schemas.microsoft.com/office/drawing/2014/main" id="{007A2910-24D7-7C41-ACF7-D8C62B52A0C4}"/>
                </a:ext>
              </a:extLst>
            </p:cNvPr>
            <p:cNvSpPr/>
            <p:nvPr/>
          </p:nvSpPr>
          <p:spPr>
            <a:xfrm>
              <a:off x="7838574" y="4644229"/>
              <a:ext cx="599440" cy="27696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07203490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dissolv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dissolve">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D0FB64C-2A7E-6348-91E4-FF46F4B7C16D}"/>
              </a:ext>
            </a:extLst>
          </p:cNvPr>
          <p:cNvSpPr>
            <a:spLocks noGrp="1"/>
          </p:cNvSpPr>
          <p:nvPr>
            <p:ph idx="1"/>
          </p:nvPr>
        </p:nvSpPr>
        <p:spPr>
          <a:xfrm>
            <a:off x="1534696" y="2015733"/>
            <a:ext cx="9520158" cy="573594"/>
          </a:xfrm>
        </p:spPr>
        <p:txBody>
          <a:bodyPr/>
          <a:lstStyle/>
          <a:p>
            <a:r>
              <a:rPr lang="en-US" dirty="0"/>
              <a:t>Significance and Explaining Power</a:t>
            </a:r>
          </a:p>
        </p:txBody>
      </p:sp>
      <p:sp>
        <p:nvSpPr>
          <p:cNvPr id="4" name="Title 1">
            <a:extLst>
              <a:ext uri="{FF2B5EF4-FFF2-40B4-BE49-F238E27FC236}">
                <a16:creationId xmlns:a16="http://schemas.microsoft.com/office/drawing/2014/main" id="{91AA5F80-30D4-F345-8DEB-5BDC0DDC04DA}"/>
              </a:ext>
            </a:extLst>
          </p:cNvPr>
          <p:cNvSpPr>
            <a:spLocks noGrp="1"/>
          </p:cNvSpPr>
          <p:nvPr>
            <p:ph type="title"/>
          </p:nvPr>
        </p:nvSpPr>
        <p:spPr>
          <a:xfrm>
            <a:off x="1534696" y="818061"/>
            <a:ext cx="9520158" cy="573594"/>
          </a:xfrm>
        </p:spPr>
        <p:txBody>
          <a:bodyPr/>
          <a:lstStyle/>
          <a:p>
            <a:r>
              <a:rPr lang="en-US" dirty="0"/>
              <a:t>My View</a:t>
            </a:r>
          </a:p>
        </p:txBody>
      </p:sp>
      <p:pic>
        <p:nvPicPr>
          <p:cNvPr id="5" name="Content Placeholder 6">
            <a:extLst>
              <a:ext uri="{FF2B5EF4-FFF2-40B4-BE49-F238E27FC236}">
                <a16:creationId xmlns:a16="http://schemas.microsoft.com/office/drawing/2014/main" id="{BAD2F183-C25B-F94A-9CFE-8E5F2BF77064}"/>
              </a:ext>
            </a:extLst>
          </p:cNvPr>
          <p:cNvPicPr>
            <a:picLocks noChangeAspect="1"/>
          </p:cNvPicPr>
          <p:nvPr/>
        </p:nvPicPr>
        <p:blipFill>
          <a:blip r:embed="rId2"/>
          <a:stretch>
            <a:fillRect/>
          </a:stretch>
        </p:blipFill>
        <p:spPr>
          <a:xfrm>
            <a:off x="1849120" y="2497887"/>
            <a:ext cx="4535023" cy="3354273"/>
          </a:xfrm>
          <a:prstGeom prst="rect">
            <a:avLst/>
          </a:prstGeom>
        </p:spPr>
      </p:pic>
      <p:pic>
        <p:nvPicPr>
          <p:cNvPr id="6" name="Picture 5">
            <a:extLst>
              <a:ext uri="{FF2B5EF4-FFF2-40B4-BE49-F238E27FC236}">
                <a16:creationId xmlns:a16="http://schemas.microsoft.com/office/drawing/2014/main" id="{24AAFB79-3295-E343-AB8C-73D35476D167}"/>
              </a:ext>
            </a:extLst>
          </p:cNvPr>
          <p:cNvPicPr>
            <a:picLocks noChangeAspect="1"/>
          </p:cNvPicPr>
          <p:nvPr/>
        </p:nvPicPr>
        <p:blipFill>
          <a:blip r:embed="rId3"/>
          <a:stretch>
            <a:fillRect/>
          </a:stretch>
        </p:blipFill>
        <p:spPr>
          <a:xfrm>
            <a:off x="6561143" y="2015733"/>
            <a:ext cx="5452699" cy="3921340"/>
          </a:xfrm>
          <a:prstGeom prst="rect">
            <a:avLst/>
          </a:prstGeom>
        </p:spPr>
      </p:pic>
    </p:spTree>
    <p:extLst>
      <p:ext uri="{BB962C8B-B14F-4D97-AF65-F5344CB8AC3E}">
        <p14:creationId xmlns:p14="http://schemas.microsoft.com/office/powerpoint/2010/main" val="19672806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D7BD22-4CAD-9640-88AF-B8563D4A7AD2}"/>
              </a:ext>
            </a:extLst>
          </p:cNvPr>
          <p:cNvSpPr>
            <a:spLocks noGrp="1"/>
          </p:cNvSpPr>
          <p:nvPr>
            <p:ph type="title"/>
          </p:nvPr>
        </p:nvSpPr>
        <p:spPr>
          <a:xfrm>
            <a:off x="1534696" y="736558"/>
            <a:ext cx="9520158" cy="613525"/>
          </a:xfrm>
        </p:spPr>
        <p:txBody>
          <a:bodyPr/>
          <a:lstStyle/>
          <a:p>
            <a:r>
              <a:rPr lang="en-US" altLang="zh-CN" dirty="0"/>
              <a:t>Background</a:t>
            </a:r>
            <a:endParaRPr lang="en-US" dirty="0"/>
          </a:p>
        </p:txBody>
      </p:sp>
      <p:sp>
        <p:nvSpPr>
          <p:cNvPr id="3" name="Content Placeholder 2">
            <a:extLst>
              <a:ext uri="{FF2B5EF4-FFF2-40B4-BE49-F238E27FC236}">
                <a16:creationId xmlns:a16="http://schemas.microsoft.com/office/drawing/2014/main" id="{CD43955A-F9BB-3B4A-88D0-D358FEBB12A0}"/>
              </a:ext>
            </a:extLst>
          </p:cNvPr>
          <p:cNvSpPr>
            <a:spLocks noGrp="1"/>
          </p:cNvSpPr>
          <p:nvPr>
            <p:ph idx="1"/>
          </p:nvPr>
        </p:nvSpPr>
        <p:spPr>
          <a:xfrm>
            <a:off x="1534696" y="2137707"/>
            <a:ext cx="9520158" cy="849333"/>
          </a:xfrm>
        </p:spPr>
        <p:txBody>
          <a:bodyPr>
            <a:normAutofit/>
          </a:bodyPr>
          <a:lstStyle/>
          <a:p>
            <a:r>
              <a:rPr lang="en-US" altLang="zh-CN" dirty="0"/>
              <a:t>Barth</a:t>
            </a:r>
            <a:r>
              <a:rPr lang="zh-CN" altLang="en-US" dirty="0"/>
              <a:t> </a:t>
            </a:r>
            <a:r>
              <a:rPr lang="en-US" altLang="zh-CN" dirty="0"/>
              <a:t>et</a:t>
            </a:r>
            <a:r>
              <a:rPr lang="zh-CN" altLang="en-US" dirty="0"/>
              <a:t> </a:t>
            </a:r>
            <a:r>
              <a:rPr lang="en-US" altLang="zh-CN" dirty="0"/>
              <a:t>al.</a:t>
            </a:r>
            <a:r>
              <a:rPr lang="zh-CN" altLang="en-US" dirty="0"/>
              <a:t> </a:t>
            </a:r>
            <a:r>
              <a:rPr lang="en-US" altLang="zh-CN" dirty="0"/>
              <a:t>(1999):</a:t>
            </a:r>
            <a:r>
              <a:rPr lang="zh-CN" altLang="en-US" dirty="0"/>
              <a:t> </a:t>
            </a:r>
            <a:r>
              <a:rPr lang="en-US" altLang="zh-CN" dirty="0"/>
              <a:t>A</a:t>
            </a:r>
            <a:r>
              <a:rPr lang="zh-CN" altLang="en-US" dirty="0"/>
              <a:t> </a:t>
            </a:r>
            <a:r>
              <a:rPr lang="en-US" altLang="zh-CN" dirty="0"/>
              <a:t>prior</a:t>
            </a:r>
            <a:r>
              <a:rPr lang="zh-CN" altLang="en-US" dirty="0"/>
              <a:t> </a:t>
            </a:r>
            <a:r>
              <a:rPr lang="en-US" altLang="zh-CN" dirty="0"/>
              <a:t>research</a:t>
            </a:r>
            <a:r>
              <a:rPr lang="zh-CN" altLang="en-US" dirty="0"/>
              <a:t> </a:t>
            </a:r>
            <a:r>
              <a:rPr lang="en-US" altLang="zh-CN" dirty="0"/>
              <a:t>that</a:t>
            </a:r>
            <a:r>
              <a:rPr lang="zh-CN" altLang="en-US" dirty="0"/>
              <a:t> </a:t>
            </a:r>
            <a:r>
              <a:rPr lang="en-US" altLang="zh-CN" dirty="0"/>
              <a:t>shows</a:t>
            </a:r>
            <a:r>
              <a:rPr lang="zh-CN" altLang="en-US" dirty="0"/>
              <a:t> </a:t>
            </a:r>
            <a:r>
              <a:rPr lang="en-US" altLang="zh-CN" dirty="0"/>
              <a:t>firms</a:t>
            </a:r>
            <a:r>
              <a:rPr lang="zh-CN" altLang="en-US" dirty="0"/>
              <a:t> </a:t>
            </a:r>
            <a:r>
              <a:rPr lang="en-US" altLang="zh-CN" dirty="0"/>
              <a:t>with</a:t>
            </a:r>
            <a:r>
              <a:rPr lang="zh-CN" altLang="en-US" dirty="0"/>
              <a:t> </a:t>
            </a:r>
            <a:r>
              <a:rPr lang="en-US" altLang="zh-CN" dirty="0"/>
              <a:t>sustained</a:t>
            </a:r>
            <a:r>
              <a:rPr lang="zh-CN" altLang="en-US" dirty="0"/>
              <a:t> </a:t>
            </a:r>
            <a:r>
              <a:rPr lang="en-US" altLang="zh-CN" dirty="0"/>
              <a:t>increases</a:t>
            </a:r>
            <a:r>
              <a:rPr lang="zh-CN" altLang="en-US" dirty="0"/>
              <a:t> </a:t>
            </a:r>
            <a:r>
              <a:rPr lang="en-US" altLang="zh-CN" dirty="0"/>
              <a:t>in</a:t>
            </a:r>
            <a:r>
              <a:rPr lang="zh-CN" altLang="en-US" dirty="0"/>
              <a:t> </a:t>
            </a:r>
            <a:r>
              <a:rPr lang="en-US" altLang="zh-CN" dirty="0"/>
              <a:t>earnings</a:t>
            </a:r>
            <a:r>
              <a:rPr lang="zh-CN" altLang="en-US" dirty="0"/>
              <a:t> </a:t>
            </a:r>
            <a:r>
              <a:rPr lang="en-US" altLang="zh-CN" dirty="0"/>
              <a:t>have</a:t>
            </a:r>
            <a:r>
              <a:rPr lang="zh-CN" altLang="en-US" dirty="0"/>
              <a:t> </a:t>
            </a:r>
            <a:r>
              <a:rPr lang="en-US" altLang="zh-CN" dirty="0"/>
              <a:t>higher</a:t>
            </a:r>
            <a:r>
              <a:rPr lang="zh-CN" altLang="en-US" dirty="0"/>
              <a:t> </a:t>
            </a:r>
            <a:r>
              <a:rPr lang="en-US" altLang="zh-CN" dirty="0"/>
              <a:t>Earning Response Coefficients(ERC)</a:t>
            </a:r>
            <a:r>
              <a:rPr lang="zh-CN" altLang="en-US" dirty="0"/>
              <a:t> </a:t>
            </a:r>
            <a:r>
              <a:rPr lang="en-US" altLang="zh-CN" dirty="0"/>
              <a:t>than</a:t>
            </a:r>
            <a:r>
              <a:rPr lang="zh-CN" altLang="en-US" dirty="0"/>
              <a:t> </a:t>
            </a:r>
            <a:r>
              <a:rPr lang="en-US" altLang="zh-CN" dirty="0"/>
              <a:t>other</a:t>
            </a:r>
            <a:r>
              <a:rPr lang="zh-CN" altLang="en-US" dirty="0"/>
              <a:t> </a:t>
            </a:r>
            <a:r>
              <a:rPr lang="en-US" altLang="zh-CN" dirty="0"/>
              <a:t>firms</a:t>
            </a:r>
          </a:p>
        </p:txBody>
      </p:sp>
      <p:grpSp>
        <p:nvGrpSpPr>
          <p:cNvPr id="26" name="Group 25">
            <a:extLst>
              <a:ext uri="{FF2B5EF4-FFF2-40B4-BE49-F238E27FC236}">
                <a16:creationId xmlns:a16="http://schemas.microsoft.com/office/drawing/2014/main" id="{6CC58DF8-14A9-2848-B83B-F645BDB0543D}"/>
              </a:ext>
            </a:extLst>
          </p:cNvPr>
          <p:cNvGrpSpPr/>
          <p:nvPr/>
        </p:nvGrpSpPr>
        <p:grpSpPr>
          <a:xfrm>
            <a:off x="1534696" y="3018718"/>
            <a:ext cx="8468340" cy="2599053"/>
            <a:chOff x="1534696" y="3018718"/>
            <a:chExt cx="8468340" cy="2599053"/>
          </a:xfrm>
        </p:grpSpPr>
        <p:grpSp>
          <p:nvGrpSpPr>
            <p:cNvPr id="20" name="Group 19">
              <a:extLst>
                <a:ext uri="{FF2B5EF4-FFF2-40B4-BE49-F238E27FC236}">
                  <a16:creationId xmlns:a16="http://schemas.microsoft.com/office/drawing/2014/main" id="{B4A32FCE-A34A-7144-8D73-4D539AE0C03F}"/>
                </a:ext>
              </a:extLst>
            </p:cNvPr>
            <p:cNvGrpSpPr/>
            <p:nvPr/>
          </p:nvGrpSpPr>
          <p:grpSpPr>
            <a:xfrm>
              <a:off x="2497308" y="3784721"/>
              <a:ext cx="7505728" cy="1833050"/>
              <a:chOff x="2497308" y="3784721"/>
              <a:chExt cx="7505728" cy="1833050"/>
            </a:xfrm>
          </p:grpSpPr>
          <p:sp>
            <p:nvSpPr>
              <p:cNvPr id="4" name="TextBox 3">
                <a:extLst>
                  <a:ext uri="{FF2B5EF4-FFF2-40B4-BE49-F238E27FC236}">
                    <a16:creationId xmlns:a16="http://schemas.microsoft.com/office/drawing/2014/main" id="{84AAD93E-5D26-1F48-90C0-8A41DCA46B94}"/>
                  </a:ext>
                </a:extLst>
              </p:cNvPr>
              <p:cNvSpPr txBox="1"/>
              <p:nvPr/>
            </p:nvSpPr>
            <p:spPr>
              <a:xfrm>
                <a:off x="2497308" y="5248439"/>
                <a:ext cx="3104708" cy="369332"/>
              </a:xfrm>
              <a:prstGeom prst="rect">
                <a:avLst/>
              </a:prstGeom>
              <a:solidFill>
                <a:schemeClr val="accent1">
                  <a:lumMod val="40000"/>
                  <a:lumOff val="60000"/>
                </a:schemeClr>
              </a:solidFill>
            </p:spPr>
            <p:txBody>
              <a:bodyPr wrap="square" rtlCol="0">
                <a:spAutoFit/>
              </a:bodyPr>
              <a:lstStyle/>
              <a:p>
                <a:r>
                  <a:rPr lang="en-US" altLang="zh-CN" dirty="0"/>
                  <a:t>Revenue</a:t>
                </a:r>
                <a:r>
                  <a:rPr lang="zh-CN" altLang="en-US" dirty="0"/>
                  <a:t> </a:t>
                </a:r>
                <a:r>
                  <a:rPr lang="en-US" altLang="zh-CN" dirty="0"/>
                  <a:t>Increasing</a:t>
                </a:r>
                <a:r>
                  <a:rPr lang="zh-CN" altLang="en-US" dirty="0"/>
                  <a:t> </a:t>
                </a:r>
                <a:r>
                  <a:rPr lang="en-US" altLang="zh-CN" dirty="0"/>
                  <a:t>Strategy</a:t>
                </a:r>
                <a:endParaRPr lang="en-US" dirty="0"/>
              </a:p>
            </p:txBody>
          </p:sp>
          <p:sp>
            <p:nvSpPr>
              <p:cNvPr id="5" name="Rectangle 4">
                <a:extLst>
                  <a:ext uri="{FF2B5EF4-FFF2-40B4-BE49-F238E27FC236}">
                    <a16:creationId xmlns:a16="http://schemas.microsoft.com/office/drawing/2014/main" id="{927BF1D0-7DA9-9743-B715-62C0747F193F}"/>
                  </a:ext>
                </a:extLst>
              </p:cNvPr>
              <p:cNvSpPr/>
              <p:nvPr/>
            </p:nvSpPr>
            <p:spPr>
              <a:xfrm>
                <a:off x="7341730" y="5248439"/>
                <a:ext cx="2661306" cy="369332"/>
              </a:xfrm>
              <a:prstGeom prst="rect">
                <a:avLst/>
              </a:prstGeom>
              <a:solidFill>
                <a:schemeClr val="accent1">
                  <a:lumMod val="40000"/>
                  <a:lumOff val="60000"/>
                </a:schemeClr>
              </a:solidFill>
            </p:spPr>
            <p:txBody>
              <a:bodyPr wrap="square" rtlCol="0">
                <a:spAutoFit/>
              </a:bodyPr>
              <a:lstStyle/>
              <a:p>
                <a:r>
                  <a:rPr lang="en-US" altLang="zh-CN" dirty="0"/>
                  <a:t>Cost</a:t>
                </a:r>
                <a:r>
                  <a:rPr lang="zh-CN" altLang="en-US" dirty="0"/>
                  <a:t> </a:t>
                </a:r>
                <a:r>
                  <a:rPr lang="en-US" altLang="zh-CN" dirty="0"/>
                  <a:t>Reduction</a:t>
                </a:r>
                <a:r>
                  <a:rPr lang="zh-CN" altLang="en-US" dirty="0"/>
                  <a:t> </a:t>
                </a:r>
                <a:r>
                  <a:rPr lang="en-US" altLang="zh-CN" dirty="0"/>
                  <a:t>Strategy</a:t>
                </a:r>
                <a:endParaRPr lang="en-US" dirty="0"/>
              </a:p>
            </p:txBody>
          </p:sp>
          <p:cxnSp>
            <p:nvCxnSpPr>
              <p:cNvPr id="7" name="Straight Arrow Connector 6">
                <a:extLst>
                  <a:ext uri="{FF2B5EF4-FFF2-40B4-BE49-F238E27FC236}">
                    <a16:creationId xmlns:a16="http://schemas.microsoft.com/office/drawing/2014/main" id="{7F910672-1DFC-6446-8A83-950BC5D2E36D}"/>
                  </a:ext>
                </a:extLst>
              </p:cNvPr>
              <p:cNvCxnSpPr>
                <a:cxnSpLocks/>
                <a:stCxn id="17" idx="2"/>
                <a:endCxn id="4" idx="0"/>
              </p:cNvCxnSpPr>
              <p:nvPr/>
            </p:nvCxnSpPr>
            <p:spPr>
              <a:xfrm flipH="1">
                <a:off x="4049662" y="4154053"/>
                <a:ext cx="2245113" cy="1094386"/>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CF9B4282-2D5C-9C43-9563-34FCD44AE04A}"/>
                  </a:ext>
                </a:extLst>
              </p:cNvPr>
              <p:cNvCxnSpPr>
                <a:cxnSpLocks/>
                <a:stCxn id="17" idx="2"/>
                <a:endCxn id="5" idx="0"/>
              </p:cNvCxnSpPr>
              <p:nvPr/>
            </p:nvCxnSpPr>
            <p:spPr>
              <a:xfrm>
                <a:off x="6294775" y="4154053"/>
                <a:ext cx="2377608" cy="1094386"/>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98B13C70-0EE6-2C47-8FE2-0E4F9A9B3E48}"/>
                  </a:ext>
                </a:extLst>
              </p:cNvPr>
              <p:cNvSpPr txBox="1"/>
              <p:nvPr/>
            </p:nvSpPr>
            <p:spPr>
              <a:xfrm>
                <a:off x="4850519" y="3784721"/>
                <a:ext cx="2888512" cy="369332"/>
              </a:xfrm>
              <a:prstGeom prst="rect">
                <a:avLst/>
              </a:prstGeom>
              <a:solidFill>
                <a:schemeClr val="accent1">
                  <a:lumMod val="40000"/>
                  <a:lumOff val="60000"/>
                </a:schemeClr>
              </a:solidFill>
            </p:spPr>
            <p:txBody>
              <a:bodyPr wrap="square" rtlCol="0">
                <a:spAutoFit/>
              </a:bodyPr>
              <a:lstStyle/>
              <a:p>
                <a:r>
                  <a:rPr lang="en-US" altLang="zh-CN" dirty="0"/>
                  <a:t>Sustained</a:t>
                </a:r>
                <a:r>
                  <a:rPr lang="zh-CN" altLang="en-US" dirty="0"/>
                  <a:t> </a:t>
                </a:r>
                <a:r>
                  <a:rPr lang="en-US" altLang="zh-CN" dirty="0"/>
                  <a:t>Earning</a:t>
                </a:r>
                <a:r>
                  <a:rPr lang="zh-CN" altLang="en-US" dirty="0"/>
                  <a:t> </a:t>
                </a:r>
                <a:r>
                  <a:rPr lang="en-US" altLang="zh-CN" dirty="0"/>
                  <a:t>Growth</a:t>
                </a:r>
                <a:endParaRPr lang="en-US" dirty="0"/>
              </a:p>
            </p:txBody>
          </p:sp>
        </p:grpSp>
        <p:sp>
          <p:nvSpPr>
            <p:cNvPr id="25" name="Rectangle 24">
              <a:extLst>
                <a:ext uri="{FF2B5EF4-FFF2-40B4-BE49-F238E27FC236}">
                  <a16:creationId xmlns:a16="http://schemas.microsoft.com/office/drawing/2014/main" id="{0F54C33C-6FB8-0D49-BF4A-EB29D3723363}"/>
                </a:ext>
              </a:extLst>
            </p:cNvPr>
            <p:cNvSpPr/>
            <p:nvPr/>
          </p:nvSpPr>
          <p:spPr>
            <a:xfrm>
              <a:off x="1534696" y="3018718"/>
              <a:ext cx="6867586" cy="437620"/>
            </a:xfrm>
            <a:prstGeom prst="rect">
              <a:avLst/>
            </a:prstGeom>
          </p:spPr>
          <p:txBody>
            <a:bodyPr vert="horz" lIns="91440" tIns="45720" rIns="91440" bIns="45720" rtlCol="0" anchor="t">
              <a:normAutofit/>
            </a:bodyPr>
            <a:lstStyle/>
            <a:p>
              <a:pPr marL="228600" indent="-228600" defTabSz="914400">
                <a:lnSpc>
                  <a:spcPct val="120000"/>
                </a:lnSpc>
                <a:spcBef>
                  <a:spcPts val="1000"/>
                </a:spcBef>
                <a:buClr>
                  <a:schemeClr val="accent1"/>
                </a:buClr>
                <a:buSzPct val="100000"/>
                <a:buFont typeface="Arial" panose="020B0604020202020204" pitchFamily="34" charset="0"/>
                <a:buChar char="•"/>
              </a:pPr>
              <a:r>
                <a:rPr lang="en-US" altLang="zh-CN" sz="2000"/>
                <a:t>Problem:</a:t>
              </a:r>
              <a:r>
                <a:rPr lang="zh-CN" altLang="en-US" sz="2000"/>
                <a:t> </a:t>
              </a:r>
              <a:r>
                <a:rPr lang="en-US" altLang="zh-CN" sz="2000"/>
                <a:t>there</a:t>
              </a:r>
              <a:r>
                <a:rPr lang="zh-CN" altLang="en-US" sz="2000"/>
                <a:t> </a:t>
              </a:r>
              <a:r>
                <a:rPr lang="en-US" altLang="zh-CN" sz="2000"/>
                <a:t>are</a:t>
              </a:r>
              <a:r>
                <a:rPr lang="zh-CN" altLang="en-US" sz="2000"/>
                <a:t> </a:t>
              </a:r>
              <a:r>
                <a:rPr lang="en-US" altLang="zh-CN" sz="2000"/>
                <a:t>different</a:t>
              </a:r>
              <a:r>
                <a:rPr lang="zh-CN" altLang="en-US" sz="2000"/>
                <a:t> </a:t>
              </a:r>
              <a:r>
                <a:rPr lang="en-US" altLang="zh-CN" sz="2000"/>
                <a:t>sources</a:t>
              </a:r>
              <a:r>
                <a:rPr lang="zh-CN" altLang="en-US" sz="2000"/>
                <a:t> </a:t>
              </a:r>
              <a:r>
                <a:rPr lang="en-US" altLang="zh-CN" sz="2000"/>
                <a:t>of</a:t>
              </a:r>
              <a:r>
                <a:rPr lang="zh-CN" altLang="en-US" sz="2000"/>
                <a:t> </a:t>
              </a:r>
              <a:r>
                <a:rPr lang="en-US" altLang="zh-CN" sz="2000"/>
                <a:t>growth</a:t>
              </a:r>
              <a:r>
                <a:rPr lang="zh-CN" altLang="en-US" sz="2000"/>
                <a:t> </a:t>
              </a:r>
              <a:r>
                <a:rPr lang="en-US" altLang="zh-CN" sz="2000"/>
                <a:t>in</a:t>
              </a:r>
              <a:r>
                <a:rPr lang="zh-CN" altLang="en-US" sz="2000" dirty="0"/>
                <a:t> </a:t>
              </a:r>
              <a:r>
                <a:rPr lang="en-US" altLang="zh-CN" sz="2000" dirty="0"/>
                <a:t>earning</a:t>
              </a:r>
            </a:p>
          </p:txBody>
        </p:sp>
      </p:grpSp>
    </p:spTree>
    <p:extLst>
      <p:ext uri="{BB962C8B-B14F-4D97-AF65-F5344CB8AC3E}">
        <p14:creationId xmlns:p14="http://schemas.microsoft.com/office/powerpoint/2010/main" val="22689228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dissolve">
                                      <p:cBhvr>
                                        <p:cTn id="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BAEEE7-7C1D-5E41-87AE-12CE39A688FB}"/>
              </a:ext>
            </a:extLst>
          </p:cNvPr>
          <p:cNvSpPr>
            <a:spLocks noGrp="1"/>
          </p:cNvSpPr>
          <p:nvPr>
            <p:ph type="title"/>
          </p:nvPr>
        </p:nvSpPr>
        <p:spPr>
          <a:xfrm>
            <a:off x="1534696" y="757267"/>
            <a:ext cx="9520158" cy="631010"/>
          </a:xfrm>
        </p:spPr>
        <p:txBody>
          <a:bodyPr/>
          <a:lstStyle/>
          <a:p>
            <a:r>
              <a:rPr lang="en-US" dirty="0"/>
              <a:t>Hypo</a:t>
            </a:r>
            <a:r>
              <a:rPr lang="en-US" altLang="zh-CN" dirty="0"/>
              <a:t>thesis</a:t>
            </a:r>
            <a:endParaRPr lang="en-US" dirty="0"/>
          </a:p>
        </p:txBody>
      </p:sp>
      <p:sp>
        <p:nvSpPr>
          <p:cNvPr id="3" name="Content Placeholder 2">
            <a:extLst>
              <a:ext uri="{FF2B5EF4-FFF2-40B4-BE49-F238E27FC236}">
                <a16:creationId xmlns:a16="http://schemas.microsoft.com/office/drawing/2014/main" id="{810ED3D5-9FF2-9847-9344-E3295509B2F1}"/>
              </a:ext>
            </a:extLst>
          </p:cNvPr>
          <p:cNvSpPr>
            <a:spLocks noGrp="1"/>
          </p:cNvSpPr>
          <p:nvPr>
            <p:ph idx="1"/>
          </p:nvPr>
        </p:nvSpPr>
        <p:spPr>
          <a:xfrm>
            <a:off x="1534696" y="2015733"/>
            <a:ext cx="9520158" cy="1049236"/>
          </a:xfrm>
        </p:spPr>
        <p:txBody>
          <a:bodyPr/>
          <a:lstStyle/>
          <a:p>
            <a:pPr marL="0" indent="0">
              <a:buNone/>
            </a:pPr>
            <a:r>
              <a:rPr lang="en-US" altLang="zh-CN" u="sng" dirty="0"/>
              <a:t>Sustained</a:t>
            </a:r>
            <a:r>
              <a:rPr lang="zh-CN" altLang="en-US" u="sng" dirty="0"/>
              <a:t> </a:t>
            </a:r>
            <a:r>
              <a:rPr lang="en-US" altLang="zh-CN" u="sng" dirty="0"/>
              <a:t>earning</a:t>
            </a:r>
            <a:r>
              <a:rPr lang="zh-CN" altLang="en-US" u="sng" dirty="0"/>
              <a:t> </a:t>
            </a:r>
            <a:r>
              <a:rPr lang="en-US" altLang="zh-CN" u="sng" dirty="0"/>
              <a:t>growth</a:t>
            </a:r>
            <a:r>
              <a:rPr lang="zh-CN" altLang="en-US" u="sng" dirty="0"/>
              <a:t> </a:t>
            </a:r>
            <a:r>
              <a:rPr lang="en-US" altLang="zh-CN" u="sng" dirty="0"/>
              <a:t>from</a:t>
            </a:r>
            <a:r>
              <a:rPr lang="zh-CN" altLang="en-US" u="sng" dirty="0"/>
              <a:t> </a:t>
            </a:r>
            <a:r>
              <a:rPr lang="en-US" altLang="zh-CN" u="sng" dirty="0"/>
              <a:t>a</a:t>
            </a:r>
            <a:r>
              <a:rPr lang="zh-CN" altLang="en-US" u="sng" dirty="0"/>
              <a:t> </a:t>
            </a:r>
            <a:r>
              <a:rPr lang="en-US" altLang="zh-CN" u="sng" dirty="0"/>
              <a:t>revenue</a:t>
            </a:r>
            <a:r>
              <a:rPr lang="zh-CN" altLang="en-US" u="sng" dirty="0"/>
              <a:t> </a:t>
            </a:r>
            <a:r>
              <a:rPr lang="en-US" altLang="zh-CN" u="sng" dirty="0"/>
              <a:t>increasing</a:t>
            </a:r>
            <a:r>
              <a:rPr lang="zh-CN" altLang="en-US" u="sng" dirty="0"/>
              <a:t> </a:t>
            </a:r>
            <a:r>
              <a:rPr lang="en-US" altLang="zh-CN" u="sng" dirty="0"/>
              <a:t>strategy</a:t>
            </a:r>
            <a:r>
              <a:rPr lang="zh-CN" altLang="en-US" u="sng" dirty="0"/>
              <a:t> </a:t>
            </a:r>
            <a:r>
              <a:rPr lang="en-US" altLang="zh-CN" u="sng" dirty="0"/>
              <a:t>leads</a:t>
            </a:r>
            <a:r>
              <a:rPr lang="zh-CN" altLang="en-US" u="sng" dirty="0"/>
              <a:t> </a:t>
            </a:r>
            <a:r>
              <a:rPr lang="en-US" altLang="zh-CN" u="sng" dirty="0"/>
              <a:t>to</a:t>
            </a:r>
            <a:r>
              <a:rPr lang="zh-CN" altLang="en-US" u="sng" dirty="0"/>
              <a:t> </a:t>
            </a:r>
            <a:r>
              <a:rPr lang="en-US" altLang="zh-CN" u="sng" dirty="0"/>
              <a:t>higher</a:t>
            </a:r>
            <a:r>
              <a:rPr lang="zh-CN" altLang="en-US" u="sng" dirty="0"/>
              <a:t> </a:t>
            </a:r>
            <a:r>
              <a:rPr lang="en-US" altLang="zh-CN" u="sng" dirty="0"/>
              <a:t>earning</a:t>
            </a:r>
            <a:r>
              <a:rPr lang="zh-CN" altLang="en-US" u="sng" dirty="0"/>
              <a:t> </a:t>
            </a:r>
            <a:r>
              <a:rPr lang="en-US" altLang="zh-CN" u="sng" dirty="0"/>
              <a:t>quality</a:t>
            </a:r>
            <a:r>
              <a:rPr lang="zh-CN" altLang="en-US" u="sng" dirty="0"/>
              <a:t> </a:t>
            </a:r>
            <a:r>
              <a:rPr lang="en-US" altLang="zh-CN" u="sng" dirty="0"/>
              <a:t>than</a:t>
            </a:r>
            <a:r>
              <a:rPr lang="zh-CN" altLang="en-US" u="sng" dirty="0"/>
              <a:t> </a:t>
            </a:r>
            <a:r>
              <a:rPr lang="en-US" altLang="zh-CN" u="sng" dirty="0"/>
              <a:t>that</a:t>
            </a:r>
            <a:r>
              <a:rPr lang="zh-CN" altLang="en-US" u="sng" dirty="0"/>
              <a:t> </a:t>
            </a:r>
            <a:r>
              <a:rPr lang="en-US" altLang="zh-CN" u="sng" dirty="0"/>
              <a:t>from</a:t>
            </a:r>
            <a:r>
              <a:rPr lang="zh-CN" altLang="en-US" u="sng" dirty="0"/>
              <a:t> </a:t>
            </a:r>
            <a:r>
              <a:rPr lang="en-US" altLang="zh-CN" u="sng" dirty="0"/>
              <a:t>a</a:t>
            </a:r>
            <a:r>
              <a:rPr lang="zh-CN" altLang="en-US" u="sng" dirty="0"/>
              <a:t> </a:t>
            </a:r>
            <a:r>
              <a:rPr lang="en-US" altLang="zh-CN" u="sng" dirty="0"/>
              <a:t>cost</a:t>
            </a:r>
            <a:r>
              <a:rPr lang="zh-CN" altLang="en-US" u="sng" dirty="0"/>
              <a:t> </a:t>
            </a:r>
            <a:r>
              <a:rPr lang="en-US" altLang="zh-CN" u="sng" dirty="0"/>
              <a:t>reduction</a:t>
            </a:r>
            <a:r>
              <a:rPr lang="zh-CN" altLang="en-US" u="sng" dirty="0"/>
              <a:t> </a:t>
            </a:r>
            <a:r>
              <a:rPr lang="en-US" altLang="zh-CN" u="sng" dirty="0"/>
              <a:t>strategy.</a:t>
            </a:r>
            <a:endParaRPr lang="en-US" u="sng" dirty="0"/>
          </a:p>
        </p:txBody>
      </p:sp>
      <p:grpSp>
        <p:nvGrpSpPr>
          <p:cNvPr id="6" name="Group 5">
            <a:extLst>
              <a:ext uri="{FF2B5EF4-FFF2-40B4-BE49-F238E27FC236}">
                <a16:creationId xmlns:a16="http://schemas.microsoft.com/office/drawing/2014/main" id="{A2498BAE-0E3F-C440-9DBB-30AEE07A24CE}"/>
              </a:ext>
            </a:extLst>
          </p:cNvPr>
          <p:cNvGrpSpPr/>
          <p:nvPr/>
        </p:nvGrpSpPr>
        <p:grpSpPr>
          <a:xfrm>
            <a:off x="2137143" y="3333264"/>
            <a:ext cx="7060021" cy="1711879"/>
            <a:chOff x="1499190" y="3450222"/>
            <a:chExt cx="7060021" cy="1711879"/>
          </a:xfrm>
        </p:grpSpPr>
        <p:sp>
          <p:nvSpPr>
            <p:cNvPr id="4" name="TextBox 3">
              <a:extLst>
                <a:ext uri="{FF2B5EF4-FFF2-40B4-BE49-F238E27FC236}">
                  <a16:creationId xmlns:a16="http://schemas.microsoft.com/office/drawing/2014/main" id="{097629AB-55DD-0C4B-82FE-DEBF139862FD}"/>
                </a:ext>
              </a:extLst>
            </p:cNvPr>
            <p:cNvSpPr txBox="1"/>
            <p:nvPr/>
          </p:nvSpPr>
          <p:spPr>
            <a:xfrm>
              <a:off x="1499190" y="4075328"/>
              <a:ext cx="1375207" cy="461665"/>
            </a:xfrm>
            <a:prstGeom prst="rect">
              <a:avLst/>
            </a:prstGeom>
            <a:solidFill>
              <a:schemeClr val="accent1">
                <a:lumMod val="20000"/>
                <a:lumOff val="80000"/>
              </a:schemeClr>
            </a:solidFill>
          </p:spPr>
          <p:txBody>
            <a:bodyPr wrap="square" rtlCol="0">
              <a:spAutoFit/>
            </a:bodyPr>
            <a:lstStyle/>
            <a:p>
              <a:r>
                <a:rPr lang="en-US" altLang="zh-CN" sz="2400" dirty="0"/>
                <a:t>Intuition</a:t>
              </a:r>
              <a:endParaRPr lang="en-US" sz="2400" dirty="0"/>
            </a:p>
          </p:txBody>
        </p:sp>
        <p:sp>
          <p:nvSpPr>
            <p:cNvPr id="5" name="TextBox 4">
              <a:extLst>
                <a:ext uri="{FF2B5EF4-FFF2-40B4-BE49-F238E27FC236}">
                  <a16:creationId xmlns:a16="http://schemas.microsoft.com/office/drawing/2014/main" id="{25C0D35D-98FE-C44D-9FAF-1B146CF49992}"/>
                </a:ext>
              </a:extLst>
            </p:cNvPr>
            <p:cNvSpPr txBox="1"/>
            <p:nvPr/>
          </p:nvSpPr>
          <p:spPr>
            <a:xfrm>
              <a:off x="3264197" y="3450222"/>
              <a:ext cx="5295014" cy="1711879"/>
            </a:xfrm>
            <a:prstGeom prst="rect">
              <a:avLst/>
            </a:prstGeom>
            <a:solidFill>
              <a:schemeClr val="accent1">
                <a:lumMod val="20000"/>
                <a:lumOff val="80000"/>
              </a:schemeClr>
            </a:solidFill>
          </p:spPr>
          <p:txBody>
            <a:bodyPr wrap="square" rtlCol="0">
              <a:spAutoFit/>
            </a:bodyPr>
            <a:lstStyle/>
            <a:p>
              <a:pPr marL="285750" indent="-285750">
                <a:lnSpc>
                  <a:spcPct val="150000"/>
                </a:lnSpc>
                <a:buFont typeface="Arial" panose="020B0604020202020204" pitchFamily="34" charset="0"/>
                <a:buChar char="•"/>
              </a:pPr>
              <a:r>
                <a:rPr lang="en-US" altLang="zh-CN" dirty="0"/>
                <a:t>The</a:t>
              </a:r>
              <a:r>
                <a:rPr lang="zh-CN" altLang="en-US" dirty="0"/>
                <a:t> </a:t>
              </a:r>
              <a:r>
                <a:rPr lang="en-US" altLang="zh-CN" dirty="0"/>
                <a:t>Competitive</a:t>
              </a:r>
              <a:r>
                <a:rPr lang="zh-CN" altLang="en-US" dirty="0"/>
                <a:t> </a:t>
              </a:r>
              <a:r>
                <a:rPr lang="en-US" altLang="zh-CN" dirty="0"/>
                <a:t>Strategy</a:t>
              </a:r>
              <a:r>
                <a:rPr lang="zh-CN" altLang="en-US" dirty="0"/>
                <a:t> </a:t>
              </a:r>
              <a:r>
                <a:rPr lang="en-US" altLang="zh-CN" dirty="0"/>
                <a:t>Literature</a:t>
              </a:r>
            </a:p>
            <a:p>
              <a:pPr marL="285750" indent="-285750">
                <a:lnSpc>
                  <a:spcPct val="150000"/>
                </a:lnSpc>
                <a:buFont typeface="Arial" panose="020B0604020202020204" pitchFamily="34" charset="0"/>
                <a:buChar char="•"/>
              </a:pPr>
              <a:r>
                <a:rPr lang="en-US" altLang="zh-CN" dirty="0"/>
                <a:t>Unlimited</a:t>
              </a:r>
              <a:r>
                <a:rPr lang="zh-CN" altLang="en-US" dirty="0"/>
                <a:t> </a:t>
              </a:r>
              <a:r>
                <a:rPr lang="en-US" altLang="zh-CN" dirty="0"/>
                <a:t>Potential</a:t>
              </a:r>
              <a:r>
                <a:rPr lang="zh-CN" altLang="en-US" dirty="0"/>
                <a:t> </a:t>
              </a:r>
              <a:r>
                <a:rPr lang="en-US" altLang="zh-CN" dirty="0"/>
                <a:t>vs.</a:t>
              </a:r>
              <a:r>
                <a:rPr lang="zh-CN" altLang="en-US" dirty="0"/>
                <a:t> </a:t>
              </a:r>
              <a:r>
                <a:rPr lang="en-US" altLang="zh-CN" dirty="0"/>
                <a:t>Lower</a:t>
              </a:r>
              <a:r>
                <a:rPr lang="zh-CN" altLang="en-US" dirty="0"/>
                <a:t> </a:t>
              </a:r>
              <a:r>
                <a:rPr lang="en-US" altLang="zh-CN" dirty="0"/>
                <a:t>Bound</a:t>
              </a:r>
            </a:p>
            <a:p>
              <a:pPr marL="285750" indent="-285750">
                <a:lnSpc>
                  <a:spcPct val="150000"/>
                </a:lnSpc>
                <a:buFont typeface="Arial" panose="020B0604020202020204" pitchFamily="34" charset="0"/>
                <a:buChar char="•"/>
              </a:pPr>
              <a:r>
                <a:rPr lang="en-US" altLang="zh-CN" dirty="0"/>
                <a:t>Proactive</a:t>
              </a:r>
              <a:r>
                <a:rPr lang="zh-CN" altLang="en-US" dirty="0"/>
                <a:t> </a:t>
              </a:r>
              <a:r>
                <a:rPr lang="en-US" altLang="zh-CN" dirty="0"/>
                <a:t>vs.</a:t>
              </a:r>
              <a:r>
                <a:rPr lang="zh-CN" altLang="en-US" dirty="0"/>
                <a:t> </a:t>
              </a:r>
              <a:r>
                <a:rPr lang="en-US" altLang="zh-CN" dirty="0"/>
                <a:t>Reactive</a:t>
              </a:r>
            </a:p>
            <a:p>
              <a:pPr marL="285750" indent="-285750">
                <a:lnSpc>
                  <a:spcPct val="150000"/>
                </a:lnSpc>
                <a:buFont typeface="Arial" panose="020B0604020202020204" pitchFamily="34" charset="0"/>
                <a:buChar char="•"/>
              </a:pPr>
              <a:r>
                <a:rPr lang="en-US" altLang="zh-CN" dirty="0"/>
                <a:t>Accounting</a:t>
              </a:r>
              <a:r>
                <a:rPr lang="zh-CN" altLang="en-US" dirty="0"/>
                <a:t> </a:t>
              </a:r>
              <a:r>
                <a:rPr lang="en-US" altLang="zh-CN" dirty="0"/>
                <a:t>Perspective:</a:t>
              </a:r>
              <a:r>
                <a:rPr lang="zh-CN" altLang="en-US" dirty="0"/>
                <a:t> </a:t>
              </a:r>
              <a:r>
                <a:rPr lang="en-US" altLang="zh-CN" dirty="0"/>
                <a:t>external</a:t>
              </a:r>
              <a:r>
                <a:rPr lang="zh-CN" altLang="en-US" dirty="0"/>
                <a:t> </a:t>
              </a:r>
              <a:r>
                <a:rPr lang="en-US" altLang="zh-CN" dirty="0"/>
                <a:t>vs.</a:t>
              </a:r>
              <a:r>
                <a:rPr lang="zh-CN" altLang="en-US" dirty="0"/>
                <a:t> </a:t>
              </a:r>
              <a:r>
                <a:rPr lang="en-US" altLang="zh-CN" dirty="0"/>
                <a:t>internal</a:t>
              </a:r>
            </a:p>
          </p:txBody>
        </p:sp>
      </p:grpSp>
    </p:spTree>
    <p:extLst>
      <p:ext uri="{BB962C8B-B14F-4D97-AF65-F5344CB8AC3E}">
        <p14:creationId xmlns:p14="http://schemas.microsoft.com/office/powerpoint/2010/main" val="72842305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210200-2381-BE4B-8246-3EC4C1F5C6E9}"/>
              </a:ext>
            </a:extLst>
          </p:cNvPr>
          <p:cNvSpPr>
            <a:spLocks noGrp="1"/>
          </p:cNvSpPr>
          <p:nvPr>
            <p:ph type="title"/>
          </p:nvPr>
        </p:nvSpPr>
        <p:spPr>
          <a:xfrm>
            <a:off x="1534696" y="750013"/>
            <a:ext cx="9520158" cy="641642"/>
          </a:xfrm>
        </p:spPr>
        <p:txBody>
          <a:bodyPr/>
          <a:lstStyle/>
          <a:p>
            <a:r>
              <a:rPr lang="en-US" dirty="0"/>
              <a:t>Hypothesis Summary</a:t>
            </a:r>
          </a:p>
        </p:txBody>
      </p:sp>
      <p:sp>
        <p:nvSpPr>
          <p:cNvPr id="3" name="Content Placeholder 2">
            <a:extLst>
              <a:ext uri="{FF2B5EF4-FFF2-40B4-BE49-F238E27FC236}">
                <a16:creationId xmlns:a16="http://schemas.microsoft.com/office/drawing/2014/main" id="{CD70FC89-A749-7141-92BE-1FBD536BB41A}"/>
              </a:ext>
            </a:extLst>
          </p:cNvPr>
          <p:cNvSpPr>
            <a:spLocks noGrp="1"/>
          </p:cNvSpPr>
          <p:nvPr>
            <p:ph idx="1"/>
          </p:nvPr>
        </p:nvSpPr>
        <p:spPr>
          <a:xfrm>
            <a:off x="1534696" y="2015733"/>
            <a:ext cx="9520158" cy="2739148"/>
          </a:xfrm>
        </p:spPr>
        <p:txBody>
          <a:bodyPr/>
          <a:lstStyle/>
          <a:p>
            <a:pPr marL="0" indent="0">
              <a:buNone/>
            </a:pPr>
            <a:r>
              <a:rPr lang="en-US" dirty="0"/>
              <a:t>Firms that report sustained increases in earnings along with sustained increases in revenues:</a:t>
            </a:r>
          </a:p>
          <a:p>
            <a:pPr marL="457200" indent="-457200">
              <a:buAutoNum type="arabicParenR"/>
            </a:pPr>
            <a:r>
              <a:rPr lang="en-US" dirty="0"/>
              <a:t>Earnings are of higher quality</a:t>
            </a:r>
          </a:p>
          <a:p>
            <a:pPr marL="457200" indent="-457200">
              <a:buAutoNum type="arabicParenR"/>
            </a:pPr>
            <a:r>
              <a:rPr lang="en-US" dirty="0"/>
              <a:t>ERCs are larger than those firms with sustained increases in earnings but not in revenues</a:t>
            </a:r>
          </a:p>
        </p:txBody>
      </p:sp>
    </p:spTree>
    <p:extLst>
      <p:ext uri="{BB962C8B-B14F-4D97-AF65-F5344CB8AC3E}">
        <p14:creationId xmlns:p14="http://schemas.microsoft.com/office/powerpoint/2010/main" val="136532511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D1764B-A24E-2740-BE2C-88319E22A85A}"/>
              </a:ext>
            </a:extLst>
          </p:cNvPr>
          <p:cNvSpPr>
            <a:spLocks noGrp="1"/>
          </p:cNvSpPr>
          <p:nvPr>
            <p:ph type="title"/>
          </p:nvPr>
        </p:nvSpPr>
        <p:spPr>
          <a:xfrm>
            <a:off x="1534696" y="696850"/>
            <a:ext cx="9520158" cy="609745"/>
          </a:xfrm>
        </p:spPr>
        <p:txBody>
          <a:bodyPr/>
          <a:lstStyle/>
          <a:p>
            <a:r>
              <a:rPr lang="en-US" dirty="0"/>
              <a:t>Define Different Groups of Firms</a:t>
            </a:r>
          </a:p>
        </p:txBody>
      </p:sp>
      <p:pic>
        <p:nvPicPr>
          <p:cNvPr id="5" name="Content Placeholder 4">
            <a:extLst>
              <a:ext uri="{FF2B5EF4-FFF2-40B4-BE49-F238E27FC236}">
                <a16:creationId xmlns:a16="http://schemas.microsoft.com/office/drawing/2014/main" id="{DFB9F54C-CCA7-0748-A17E-3F7EDC6A2866}"/>
              </a:ext>
            </a:extLst>
          </p:cNvPr>
          <p:cNvPicPr>
            <a:picLocks noGrp="1" noChangeAspect="1"/>
          </p:cNvPicPr>
          <p:nvPr>
            <p:ph idx="1"/>
          </p:nvPr>
        </p:nvPicPr>
        <p:blipFill rotWithShape="1">
          <a:blip r:embed="rId2"/>
          <a:srcRect l="10016" t="3653" r="13110" b="35014"/>
          <a:stretch/>
        </p:blipFill>
        <p:spPr>
          <a:xfrm>
            <a:off x="552893" y="2108122"/>
            <a:ext cx="5443870" cy="3222098"/>
          </a:xfrm>
        </p:spPr>
      </p:pic>
      <p:pic>
        <p:nvPicPr>
          <p:cNvPr id="6" name="Content Placeholder 4">
            <a:extLst>
              <a:ext uri="{FF2B5EF4-FFF2-40B4-BE49-F238E27FC236}">
                <a16:creationId xmlns:a16="http://schemas.microsoft.com/office/drawing/2014/main" id="{838608A3-7F2E-D44B-A1A9-080CD90B767D}"/>
              </a:ext>
            </a:extLst>
          </p:cNvPr>
          <p:cNvPicPr>
            <a:picLocks noChangeAspect="1"/>
          </p:cNvPicPr>
          <p:nvPr/>
        </p:nvPicPr>
        <p:blipFill rotWithShape="1">
          <a:blip r:embed="rId2"/>
          <a:srcRect l="2259" t="64174" r="4651" b="407"/>
          <a:stretch/>
        </p:blipFill>
        <p:spPr>
          <a:xfrm>
            <a:off x="5996763" y="2713318"/>
            <a:ext cx="6071191" cy="1860697"/>
          </a:xfrm>
          <a:prstGeom prst="rect">
            <a:avLst/>
          </a:prstGeom>
        </p:spPr>
      </p:pic>
    </p:spTree>
    <p:extLst>
      <p:ext uri="{BB962C8B-B14F-4D97-AF65-F5344CB8AC3E}">
        <p14:creationId xmlns:p14="http://schemas.microsoft.com/office/powerpoint/2010/main" val="201084375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348253-C840-0940-B3E4-BDB991CEA931}"/>
              </a:ext>
            </a:extLst>
          </p:cNvPr>
          <p:cNvSpPr>
            <a:spLocks noGrp="1"/>
          </p:cNvSpPr>
          <p:nvPr>
            <p:ph type="title"/>
          </p:nvPr>
        </p:nvSpPr>
        <p:spPr>
          <a:xfrm>
            <a:off x="1473736" y="714385"/>
            <a:ext cx="9520158" cy="614452"/>
          </a:xfrm>
        </p:spPr>
        <p:txBody>
          <a:bodyPr/>
          <a:lstStyle/>
          <a:p>
            <a:r>
              <a:rPr lang="en-US" dirty="0"/>
              <a:t>Tests to be covered</a:t>
            </a:r>
          </a:p>
        </p:txBody>
      </p:sp>
      <p:grpSp>
        <p:nvGrpSpPr>
          <p:cNvPr id="29" name="Group 28">
            <a:extLst>
              <a:ext uri="{FF2B5EF4-FFF2-40B4-BE49-F238E27FC236}">
                <a16:creationId xmlns:a16="http://schemas.microsoft.com/office/drawing/2014/main" id="{2D5C6848-7FFE-4740-A804-AF60E55EE0D8}"/>
              </a:ext>
            </a:extLst>
          </p:cNvPr>
          <p:cNvGrpSpPr/>
          <p:nvPr/>
        </p:nvGrpSpPr>
        <p:grpSpPr>
          <a:xfrm>
            <a:off x="1141198" y="2439631"/>
            <a:ext cx="10477165" cy="2564616"/>
            <a:chOff x="866878" y="2519680"/>
            <a:chExt cx="10477165" cy="2564616"/>
          </a:xfrm>
        </p:grpSpPr>
        <p:sp>
          <p:nvSpPr>
            <p:cNvPr id="4" name="TextBox 3">
              <a:extLst>
                <a:ext uri="{FF2B5EF4-FFF2-40B4-BE49-F238E27FC236}">
                  <a16:creationId xmlns:a16="http://schemas.microsoft.com/office/drawing/2014/main" id="{690F66E8-345F-FA45-89D3-AE4AB02A1EDA}"/>
                </a:ext>
              </a:extLst>
            </p:cNvPr>
            <p:cNvSpPr txBox="1"/>
            <p:nvPr/>
          </p:nvSpPr>
          <p:spPr>
            <a:xfrm>
              <a:off x="2733040" y="2519680"/>
              <a:ext cx="2783840" cy="369332"/>
            </a:xfrm>
            <a:prstGeom prst="rect">
              <a:avLst/>
            </a:prstGeom>
            <a:solidFill>
              <a:schemeClr val="accent1">
                <a:lumMod val="20000"/>
                <a:lumOff val="80000"/>
              </a:schemeClr>
            </a:solidFill>
          </p:spPr>
          <p:txBody>
            <a:bodyPr wrap="square" rtlCol="0">
              <a:spAutoFit/>
            </a:bodyPr>
            <a:lstStyle/>
            <a:p>
              <a:pPr algn="ctr"/>
              <a:r>
                <a:rPr lang="en-US" dirty="0"/>
                <a:t>Test on Earning Quality</a:t>
              </a:r>
            </a:p>
          </p:txBody>
        </p:sp>
        <p:sp>
          <p:nvSpPr>
            <p:cNvPr id="5" name="TextBox 4">
              <a:extLst>
                <a:ext uri="{FF2B5EF4-FFF2-40B4-BE49-F238E27FC236}">
                  <a16:creationId xmlns:a16="http://schemas.microsoft.com/office/drawing/2014/main" id="{767C8ED2-6F50-1547-BE51-BE608D7D66F4}"/>
                </a:ext>
              </a:extLst>
            </p:cNvPr>
            <p:cNvSpPr txBox="1"/>
            <p:nvPr/>
          </p:nvSpPr>
          <p:spPr>
            <a:xfrm>
              <a:off x="7264400" y="2519680"/>
              <a:ext cx="4079643" cy="369332"/>
            </a:xfrm>
            <a:prstGeom prst="rect">
              <a:avLst/>
            </a:prstGeom>
            <a:solidFill>
              <a:schemeClr val="accent1">
                <a:lumMod val="20000"/>
                <a:lumOff val="80000"/>
              </a:schemeClr>
            </a:solidFill>
          </p:spPr>
          <p:txBody>
            <a:bodyPr wrap="none" rtlCol="0">
              <a:spAutoFit/>
            </a:bodyPr>
            <a:lstStyle/>
            <a:p>
              <a:pPr algn="ctr"/>
              <a:r>
                <a:rPr lang="en-US" dirty="0"/>
                <a:t>Test on Earning Response Coefficients</a:t>
              </a:r>
            </a:p>
          </p:txBody>
        </p:sp>
        <p:sp>
          <p:nvSpPr>
            <p:cNvPr id="6" name="TextBox 5">
              <a:extLst>
                <a:ext uri="{FF2B5EF4-FFF2-40B4-BE49-F238E27FC236}">
                  <a16:creationId xmlns:a16="http://schemas.microsoft.com/office/drawing/2014/main" id="{BF248539-0949-EF47-9BB0-1952DCECCEA8}"/>
                </a:ext>
              </a:extLst>
            </p:cNvPr>
            <p:cNvSpPr txBox="1"/>
            <p:nvPr/>
          </p:nvSpPr>
          <p:spPr>
            <a:xfrm>
              <a:off x="866878" y="3883967"/>
              <a:ext cx="2265144" cy="1200329"/>
            </a:xfrm>
            <a:prstGeom prst="rect">
              <a:avLst/>
            </a:prstGeom>
            <a:solidFill>
              <a:schemeClr val="accent1">
                <a:lumMod val="20000"/>
                <a:lumOff val="80000"/>
              </a:schemeClr>
            </a:solidFill>
          </p:spPr>
          <p:txBody>
            <a:bodyPr wrap="square" rtlCol="0">
              <a:spAutoFit/>
            </a:bodyPr>
            <a:lstStyle/>
            <a:p>
              <a:pPr algn="ctr"/>
              <a:r>
                <a:rPr lang="en-US" dirty="0"/>
                <a:t>Earning Management and Future Operating Performance</a:t>
              </a:r>
            </a:p>
          </p:txBody>
        </p:sp>
        <p:sp>
          <p:nvSpPr>
            <p:cNvPr id="7" name="TextBox 6">
              <a:extLst>
                <a:ext uri="{FF2B5EF4-FFF2-40B4-BE49-F238E27FC236}">
                  <a16:creationId xmlns:a16="http://schemas.microsoft.com/office/drawing/2014/main" id="{0868835C-3779-4842-9AD9-49794E39B339}"/>
                </a:ext>
              </a:extLst>
            </p:cNvPr>
            <p:cNvSpPr txBox="1"/>
            <p:nvPr/>
          </p:nvSpPr>
          <p:spPr>
            <a:xfrm>
              <a:off x="3467361" y="3916954"/>
              <a:ext cx="1312159" cy="646331"/>
            </a:xfrm>
            <a:prstGeom prst="rect">
              <a:avLst/>
            </a:prstGeom>
            <a:solidFill>
              <a:schemeClr val="accent1">
                <a:lumMod val="20000"/>
                <a:lumOff val="80000"/>
              </a:schemeClr>
            </a:solidFill>
          </p:spPr>
          <p:txBody>
            <a:bodyPr wrap="square" rtlCol="0">
              <a:spAutoFit/>
            </a:bodyPr>
            <a:lstStyle/>
            <a:p>
              <a:pPr algn="ctr"/>
              <a:r>
                <a:rPr lang="en-US" dirty="0"/>
                <a:t>Earning Persistence</a:t>
              </a:r>
            </a:p>
          </p:txBody>
        </p:sp>
        <p:sp>
          <p:nvSpPr>
            <p:cNvPr id="8" name="TextBox 7">
              <a:extLst>
                <a:ext uri="{FF2B5EF4-FFF2-40B4-BE49-F238E27FC236}">
                  <a16:creationId xmlns:a16="http://schemas.microsoft.com/office/drawing/2014/main" id="{7B7AA1E8-399F-C44A-97B5-E0A851E6B333}"/>
                </a:ext>
              </a:extLst>
            </p:cNvPr>
            <p:cNvSpPr txBox="1"/>
            <p:nvPr/>
          </p:nvSpPr>
          <p:spPr>
            <a:xfrm>
              <a:off x="5283200" y="3883967"/>
              <a:ext cx="1727200" cy="923330"/>
            </a:xfrm>
            <a:prstGeom prst="rect">
              <a:avLst/>
            </a:prstGeom>
            <a:solidFill>
              <a:schemeClr val="accent1">
                <a:lumMod val="20000"/>
                <a:lumOff val="80000"/>
              </a:schemeClr>
            </a:solidFill>
          </p:spPr>
          <p:txBody>
            <a:bodyPr wrap="square" rtlCol="0">
              <a:spAutoFit/>
            </a:bodyPr>
            <a:lstStyle/>
            <a:p>
              <a:pPr algn="ctr"/>
              <a:r>
                <a:rPr lang="en-US" dirty="0"/>
                <a:t>Earning Growth Persistence</a:t>
              </a:r>
            </a:p>
          </p:txBody>
        </p:sp>
        <p:sp>
          <p:nvSpPr>
            <p:cNvPr id="9" name="TextBox 8">
              <a:extLst>
                <a:ext uri="{FF2B5EF4-FFF2-40B4-BE49-F238E27FC236}">
                  <a16:creationId xmlns:a16="http://schemas.microsoft.com/office/drawing/2014/main" id="{A8FC0147-6FE4-1C4E-B81C-53557C39CFF9}"/>
                </a:ext>
              </a:extLst>
            </p:cNvPr>
            <p:cNvSpPr txBox="1"/>
            <p:nvPr/>
          </p:nvSpPr>
          <p:spPr>
            <a:xfrm>
              <a:off x="7512561" y="3883965"/>
              <a:ext cx="1524000" cy="646331"/>
            </a:xfrm>
            <a:prstGeom prst="rect">
              <a:avLst/>
            </a:prstGeom>
            <a:solidFill>
              <a:schemeClr val="accent1">
                <a:lumMod val="20000"/>
                <a:lumOff val="80000"/>
              </a:schemeClr>
            </a:solidFill>
          </p:spPr>
          <p:txBody>
            <a:bodyPr wrap="square" rtlCol="0">
              <a:spAutoFit/>
            </a:bodyPr>
            <a:lstStyle/>
            <a:p>
              <a:pPr algn="ctr"/>
              <a:r>
                <a:rPr lang="en-US" dirty="0"/>
                <a:t>Price Level Models</a:t>
              </a:r>
            </a:p>
          </p:txBody>
        </p:sp>
        <p:sp>
          <p:nvSpPr>
            <p:cNvPr id="10" name="TextBox 9">
              <a:extLst>
                <a:ext uri="{FF2B5EF4-FFF2-40B4-BE49-F238E27FC236}">
                  <a16:creationId xmlns:a16="http://schemas.microsoft.com/office/drawing/2014/main" id="{C15B03A5-4C67-3947-A016-0019C771EA02}"/>
                </a:ext>
              </a:extLst>
            </p:cNvPr>
            <p:cNvSpPr txBox="1"/>
            <p:nvPr/>
          </p:nvSpPr>
          <p:spPr>
            <a:xfrm>
              <a:off x="9763760" y="3883966"/>
              <a:ext cx="1066800" cy="646331"/>
            </a:xfrm>
            <a:prstGeom prst="rect">
              <a:avLst/>
            </a:prstGeom>
            <a:solidFill>
              <a:schemeClr val="accent1">
                <a:lumMod val="20000"/>
                <a:lumOff val="80000"/>
              </a:schemeClr>
            </a:solidFill>
          </p:spPr>
          <p:txBody>
            <a:bodyPr wrap="square" rtlCol="0">
              <a:spAutoFit/>
            </a:bodyPr>
            <a:lstStyle/>
            <a:p>
              <a:pPr algn="ctr"/>
              <a:r>
                <a:rPr lang="en-US" dirty="0"/>
                <a:t>Return Models</a:t>
              </a:r>
            </a:p>
          </p:txBody>
        </p:sp>
        <p:cxnSp>
          <p:nvCxnSpPr>
            <p:cNvPr id="12" name="Elbow Connector 11">
              <a:extLst>
                <a:ext uri="{FF2B5EF4-FFF2-40B4-BE49-F238E27FC236}">
                  <a16:creationId xmlns:a16="http://schemas.microsoft.com/office/drawing/2014/main" id="{37CCADCB-A009-2E40-8253-00A5A6DEA753}"/>
                </a:ext>
              </a:extLst>
            </p:cNvPr>
            <p:cNvCxnSpPr>
              <a:stCxn id="4" idx="2"/>
              <a:endCxn id="6" idx="0"/>
            </p:cNvCxnSpPr>
            <p:nvPr/>
          </p:nvCxnSpPr>
          <p:spPr>
            <a:xfrm rot="5400000">
              <a:off x="2564728" y="2323734"/>
              <a:ext cx="994955" cy="2125510"/>
            </a:xfrm>
            <a:prstGeom prst="bentConnector3">
              <a:avLst/>
            </a:prstGeom>
            <a:ln w="28575"/>
          </p:spPr>
          <p:style>
            <a:lnRef idx="1">
              <a:schemeClr val="accent1"/>
            </a:lnRef>
            <a:fillRef idx="0">
              <a:schemeClr val="accent1"/>
            </a:fillRef>
            <a:effectRef idx="0">
              <a:schemeClr val="accent1"/>
            </a:effectRef>
            <a:fontRef idx="minor">
              <a:schemeClr val="tx1"/>
            </a:fontRef>
          </p:style>
        </p:cxnSp>
        <p:cxnSp>
          <p:nvCxnSpPr>
            <p:cNvPr id="13" name="Elbow Connector 12">
              <a:extLst>
                <a:ext uri="{FF2B5EF4-FFF2-40B4-BE49-F238E27FC236}">
                  <a16:creationId xmlns:a16="http://schemas.microsoft.com/office/drawing/2014/main" id="{298C591D-71EB-C14F-B4B6-9494E1B5D682}"/>
                </a:ext>
              </a:extLst>
            </p:cNvPr>
            <p:cNvCxnSpPr>
              <a:cxnSpLocks/>
              <a:stCxn id="4" idx="2"/>
              <a:endCxn id="8" idx="0"/>
            </p:cNvCxnSpPr>
            <p:nvPr/>
          </p:nvCxnSpPr>
          <p:spPr>
            <a:xfrm rot="16200000" flipH="1">
              <a:off x="4638403" y="2375569"/>
              <a:ext cx="994955" cy="2021840"/>
            </a:xfrm>
            <a:prstGeom prst="bentConnector3">
              <a:avLst>
                <a:gd name="adj1" fmla="val 50000"/>
              </a:avLst>
            </a:prstGeom>
            <a:ln w="28575"/>
          </p:spPr>
          <p:style>
            <a:lnRef idx="1">
              <a:schemeClr val="accent1"/>
            </a:lnRef>
            <a:fillRef idx="0">
              <a:schemeClr val="accent1"/>
            </a:fillRef>
            <a:effectRef idx="0">
              <a:schemeClr val="accent1"/>
            </a:effectRef>
            <a:fontRef idx="minor">
              <a:schemeClr val="tx1"/>
            </a:fontRef>
          </p:style>
        </p:cxnSp>
        <p:cxnSp>
          <p:nvCxnSpPr>
            <p:cNvPr id="16" name="Elbow Connector 15">
              <a:extLst>
                <a:ext uri="{FF2B5EF4-FFF2-40B4-BE49-F238E27FC236}">
                  <a16:creationId xmlns:a16="http://schemas.microsoft.com/office/drawing/2014/main" id="{BEC2096B-367C-6D44-8653-62B520402CE0}"/>
                </a:ext>
              </a:extLst>
            </p:cNvPr>
            <p:cNvCxnSpPr>
              <a:cxnSpLocks/>
              <a:stCxn id="5" idx="2"/>
              <a:endCxn id="9" idx="0"/>
            </p:cNvCxnSpPr>
            <p:nvPr/>
          </p:nvCxnSpPr>
          <p:spPr>
            <a:xfrm rot="5400000">
              <a:off x="8291916" y="2871658"/>
              <a:ext cx="994953" cy="1029661"/>
            </a:xfrm>
            <a:prstGeom prst="bentConnector3">
              <a:avLst>
                <a:gd name="adj1" fmla="val 50000"/>
              </a:avLst>
            </a:prstGeom>
            <a:ln w="28575"/>
          </p:spPr>
          <p:style>
            <a:lnRef idx="1">
              <a:schemeClr val="accent1"/>
            </a:lnRef>
            <a:fillRef idx="0">
              <a:schemeClr val="accent1"/>
            </a:fillRef>
            <a:effectRef idx="0">
              <a:schemeClr val="accent1"/>
            </a:effectRef>
            <a:fontRef idx="minor">
              <a:schemeClr val="tx1"/>
            </a:fontRef>
          </p:style>
        </p:cxnSp>
        <p:cxnSp>
          <p:nvCxnSpPr>
            <p:cNvPr id="19" name="Elbow Connector 18">
              <a:extLst>
                <a:ext uri="{FF2B5EF4-FFF2-40B4-BE49-F238E27FC236}">
                  <a16:creationId xmlns:a16="http://schemas.microsoft.com/office/drawing/2014/main" id="{D7444C14-9B09-154E-8B03-56047528DB86}"/>
                </a:ext>
              </a:extLst>
            </p:cNvPr>
            <p:cNvCxnSpPr>
              <a:cxnSpLocks/>
              <a:stCxn id="5" idx="2"/>
              <a:endCxn id="10" idx="0"/>
            </p:cNvCxnSpPr>
            <p:nvPr/>
          </p:nvCxnSpPr>
          <p:spPr>
            <a:xfrm rot="16200000" flipH="1">
              <a:off x="9303214" y="2890020"/>
              <a:ext cx="994954" cy="992938"/>
            </a:xfrm>
            <a:prstGeom prst="bentConnector3">
              <a:avLst>
                <a:gd name="adj1" fmla="val 50000"/>
              </a:avLst>
            </a:prstGeom>
            <a:ln w="28575"/>
          </p:spPr>
          <p:style>
            <a:lnRef idx="1">
              <a:schemeClr val="accent1"/>
            </a:lnRef>
            <a:fillRef idx="0">
              <a:schemeClr val="accent1"/>
            </a:fillRef>
            <a:effectRef idx="0">
              <a:schemeClr val="accent1"/>
            </a:effectRef>
            <a:fontRef idx="minor">
              <a:schemeClr val="tx1"/>
            </a:fontRef>
          </p:style>
        </p:cxnSp>
        <p:cxnSp>
          <p:nvCxnSpPr>
            <p:cNvPr id="24" name="Elbow Connector 23">
              <a:extLst>
                <a:ext uri="{FF2B5EF4-FFF2-40B4-BE49-F238E27FC236}">
                  <a16:creationId xmlns:a16="http://schemas.microsoft.com/office/drawing/2014/main" id="{857F1999-CF4C-E34F-90A9-2604248A5010}"/>
                </a:ext>
              </a:extLst>
            </p:cNvPr>
            <p:cNvCxnSpPr>
              <a:cxnSpLocks/>
              <a:stCxn id="4" idx="2"/>
              <a:endCxn id="7" idx="0"/>
            </p:cNvCxnSpPr>
            <p:nvPr/>
          </p:nvCxnSpPr>
          <p:spPr>
            <a:xfrm rot="5400000">
              <a:off x="3610230" y="3402224"/>
              <a:ext cx="1027942" cy="1519"/>
            </a:xfrm>
            <a:prstGeom prst="bentConnector3">
              <a:avLst>
                <a:gd name="adj1" fmla="val 50000"/>
              </a:avLst>
            </a:prstGeom>
            <a:ln w="28575"/>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49193667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16062D-22BA-3B4E-AAE7-23086243780B}"/>
              </a:ext>
            </a:extLst>
          </p:cNvPr>
          <p:cNvSpPr>
            <a:spLocks noGrp="1"/>
          </p:cNvSpPr>
          <p:nvPr>
            <p:ph type="title"/>
          </p:nvPr>
        </p:nvSpPr>
        <p:spPr>
          <a:xfrm>
            <a:off x="1534696" y="584792"/>
            <a:ext cx="9520158" cy="1162638"/>
          </a:xfrm>
        </p:spPr>
        <p:txBody>
          <a:bodyPr>
            <a:normAutofit fontScale="90000"/>
          </a:bodyPr>
          <a:lstStyle/>
          <a:p>
            <a:pPr>
              <a:lnSpc>
                <a:spcPct val="150000"/>
              </a:lnSpc>
            </a:pPr>
            <a:r>
              <a:rPr lang="en-US" sz="3600" dirty="0"/>
              <a:t>Test on Earning Quality:</a:t>
            </a:r>
            <a:br>
              <a:rPr lang="en-US" dirty="0"/>
            </a:br>
            <a:r>
              <a:rPr lang="en-US" sz="2200" dirty="0"/>
              <a:t>Earnings Management, Future Operating Performance</a:t>
            </a:r>
          </a:p>
        </p:txBody>
      </p:sp>
      <p:sp>
        <p:nvSpPr>
          <p:cNvPr id="3" name="Content Placeholder 2">
            <a:extLst>
              <a:ext uri="{FF2B5EF4-FFF2-40B4-BE49-F238E27FC236}">
                <a16:creationId xmlns:a16="http://schemas.microsoft.com/office/drawing/2014/main" id="{8CA44C65-7BC5-C14B-9104-0F969A98B34F}"/>
              </a:ext>
            </a:extLst>
          </p:cNvPr>
          <p:cNvSpPr>
            <a:spLocks noGrp="1"/>
          </p:cNvSpPr>
          <p:nvPr>
            <p:ph idx="1"/>
          </p:nvPr>
        </p:nvSpPr>
        <p:spPr>
          <a:xfrm>
            <a:off x="1534696" y="2361172"/>
            <a:ext cx="9520158" cy="2657867"/>
          </a:xfrm>
        </p:spPr>
        <p:txBody>
          <a:bodyPr>
            <a:normAutofit/>
          </a:bodyPr>
          <a:lstStyle/>
          <a:p>
            <a:pPr>
              <a:lnSpc>
                <a:spcPct val="150000"/>
              </a:lnSpc>
            </a:pPr>
            <a:r>
              <a:rPr lang="en-US" dirty="0"/>
              <a:t>Earning Management: examine total accruals, working capital accruals and abnormal accruals, as well as special items and share repurchases</a:t>
            </a:r>
          </a:p>
          <a:p>
            <a:pPr>
              <a:lnSpc>
                <a:spcPct val="150000"/>
              </a:lnSpc>
            </a:pPr>
            <a:r>
              <a:rPr lang="en-US" dirty="0"/>
              <a:t>Future Operating Performance: long-term earnings growth forecasts, realized future return on assets and the frequency of firms that continue to have earnings increases</a:t>
            </a:r>
          </a:p>
        </p:txBody>
      </p:sp>
    </p:spTree>
    <p:extLst>
      <p:ext uri="{BB962C8B-B14F-4D97-AF65-F5344CB8AC3E}">
        <p14:creationId xmlns:p14="http://schemas.microsoft.com/office/powerpoint/2010/main" val="257244271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A88697-7566-A04A-AB2D-BCF19F33E3C3}"/>
              </a:ext>
            </a:extLst>
          </p:cNvPr>
          <p:cNvSpPr>
            <a:spLocks noGrp="1"/>
          </p:cNvSpPr>
          <p:nvPr>
            <p:ph type="title"/>
          </p:nvPr>
        </p:nvSpPr>
        <p:spPr>
          <a:xfrm>
            <a:off x="1534696" y="719458"/>
            <a:ext cx="9520158" cy="1049235"/>
          </a:xfrm>
        </p:spPr>
        <p:txBody>
          <a:bodyPr>
            <a:normAutofit fontScale="90000"/>
          </a:bodyPr>
          <a:lstStyle/>
          <a:p>
            <a:pPr>
              <a:lnSpc>
                <a:spcPct val="150000"/>
              </a:lnSpc>
            </a:pPr>
            <a:r>
              <a:rPr lang="en-US" sz="3600" dirty="0"/>
              <a:t>Test on Earning Quality:</a:t>
            </a:r>
            <a:br>
              <a:rPr lang="en-US" dirty="0"/>
            </a:br>
            <a:r>
              <a:rPr lang="en-US" sz="2200" dirty="0"/>
              <a:t>Earning Persistence: Freeman et al. (1982) </a:t>
            </a:r>
          </a:p>
        </p:txBody>
      </p:sp>
      <p:pic>
        <p:nvPicPr>
          <p:cNvPr id="8" name="Content Placeholder 7">
            <a:extLst>
              <a:ext uri="{FF2B5EF4-FFF2-40B4-BE49-F238E27FC236}">
                <a16:creationId xmlns:a16="http://schemas.microsoft.com/office/drawing/2014/main" id="{7372854C-EE91-6648-B31A-231928D5E650}"/>
              </a:ext>
            </a:extLst>
          </p:cNvPr>
          <p:cNvPicPr>
            <a:picLocks noGrp="1" noChangeAspect="1"/>
          </p:cNvPicPr>
          <p:nvPr>
            <p:ph idx="1"/>
          </p:nvPr>
        </p:nvPicPr>
        <p:blipFill>
          <a:blip r:embed="rId3"/>
          <a:stretch>
            <a:fillRect/>
          </a:stretch>
        </p:blipFill>
        <p:spPr>
          <a:xfrm>
            <a:off x="2150089" y="2161009"/>
            <a:ext cx="8289371" cy="2143568"/>
          </a:xfrm>
        </p:spPr>
      </p:pic>
      <mc:AlternateContent xmlns:mc="http://schemas.openxmlformats.org/markup-compatibility/2006">
        <mc:Choice xmlns:a14="http://schemas.microsoft.com/office/drawing/2010/main" Requires="a14">
          <p:sp>
            <p:nvSpPr>
              <p:cNvPr id="9" name="TextBox 8">
                <a:extLst>
                  <a:ext uri="{FF2B5EF4-FFF2-40B4-BE49-F238E27FC236}">
                    <a16:creationId xmlns:a16="http://schemas.microsoft.com/office/drawing/2014/main" id="{EBC88C45-96B0-3B47-A5B7-283C26FF3628}"/>
                  </a:ext>
                </a:extLst>
              </p:cNvPr>
              <p:cNvSpPr txBox="1"/>
              <p:nvPr/>
            </p:nvSpPr>
            <p:spPr>
              <a:xfrm>
                <a:off x="1534696" y="4696893"/>
                <a:ext cx="10291544" cy="1246495"/>
              </a:xfrm>
              <a:prstGeom prst="rect">
                <a:avLst/>
              </a:prstGeom>
              <a:noFill/>
            </p:spPr>
            <p:txBody>
              <a:bodyPr wrap="square" rtlCol="0">
                <a:spAutoFit/>
              </a:bodyPr>
              <a:lstStyle/>
              <a:p>
                <a14:m>
                  <m:oMath xmlns:m="http://schemas.openxmlformats.org/officeDocument/2006/math">
                    <m:r>
                      <a:rPr lang="en-US" sz="1500" b="0" i="1" smtClean="0"/>
                      <m:t>𝐸</m:t>
                    </m:r>
                  </m:oMath>
                </a14:m>
                <a:r>
                  <a:rPr lang="en-US" sz="1500" dirty="0"/>
                  <a:t> : Earning per share</a:t>
                </a:r>
              </a:p>
              <a:p>
                <a14:m>
                  <m:oMath xmlns:m="http://schemas.openxmlformats.org/officeDocument/2006/math">
                    <m:sSup>
                      <m:sSupPr>
                        <m:ctrlPr>
                          <a:rPr lang="en-US" sz="1500" i="1" smtClean="0"/>
                        </m:ctrlPr>
                      </m:sSupPr>
                      <m:e>
                        <m:r>
                          <a:rPr lang="en-US" sz="1500" b="0" i="1" smtClean="0"/>
                          <m:t>𝐸</m:t>
                        </m:r>
                      </m:e>
                      <m:sup>
                        <m:r>
                          <a:rPr lang="en-US" sz="1500" b="0" i="1" smtClean="0"/>
                          <m:t>−</m:t>
                        </m:r>
                      </m:sup>
                    </m:sSup>
                    <m:r>
                      <a:rPr lang="en-US" sz="1500" b="0" i="0" smtClean="0"/>
                      <m:t> </m:t>
                    </m:r>
                    <m:r>
                      <m:rPr>
                        <m:sty m:val="p"/>
                      </m:rPr>
                      <a:rPr lang="en-US" sz="1500" b="0" i="0" smtClean="0"/>
                      <m:t>and</m:t>
                    </m:r>
                    <m:r>
                      <a:rPr lang="en-US" sz="1500" b="0" i="0" smtClean="0"/>
                      <m:t> </m:t>
                    </m:r>
                    <m:sSup>
                      <m:sSupPr>
                        <m:ctrlPr>
                          <a:rPr lang="en-US" sz="1500" b="0" i="1" smtClean="0"/>
                        </m:ctrlPr>
                      </m:sSupPr>
                      <m:e>
                        <m:r>
                          <a:rPr lang="en-US" sz="1500" b="0" i="1" smtClean="0"/>
                          <m:t>𝐸</m:t>
                        </m:r>
                      </m:e>
                      <m:sup>
                        <m:r>
                          <a:rPr lang="en-US" sz="1500" b="0" i="1" smtClean="0"/>
                          <m:t>+</m:t>
                        </m:r>
                      </m:sup>
                    </m:sSup>
                  </m:oMath>
                </a14:m>
                <a:r>
                  <a:rPr lang="en-US" sz="1500" dirty="0"/>
                  <a:t>: negative and non-negative measures of E (losses and profits)</a:t>
                </a:r>
              </a:p>
              <a:p>
                <a14:m>
                  <m:oMath xmlns:m="http://schemas.openxmlformats.org/officeDocument/2006/math">
                    <m:r>
                      <a:rPr lang="en-US" sz="1500" b="0" i="1" smtClean="0"/>
                      <m:t>𝐷𝑠</m:t>
                    </m:r>
                  </m:oMath>
                </a14:m>
                <a:r>
                  <a:rPr lang="en-US" sz="1500" dirty="0"/>
                  <a:t> : dummy variables for firms in groups S, NS, SO, SNO, NSO, NSNO</a:t>
                </a:r>
              </a:p>
              <a:p>
                <a:r>
                  <a:rPr lang="en-US" sz="1500" dirty="0"/>
                  <a:t>* Allows different persistence parameters on profits and losses because losses are likely to be more transitory due to abandonment option.</a:t>
                </a:r>
              </a:p>
            </p:txBody>
          </p:sp>
        </mc:Choice>
        <mc:Fallback>
          <p:sp>
            <p:nvSpPr>
              <p:cNvPr id="9" name="TextBox 8">
                <a:extLst>
                  <a:ext uri="{FF2B5EF4-FFF2-40B4-BE49-F238E27FC236}">
                    <a16:creationId xmlns:a16="http://schemas.microsoft.com/office/drawing/2014/main" id="{EBC88C45-96B0-3B47-A5B7-283C26FF3628}"/>
                  </a:ext>
                </a:extLst>
              </p:cNvPr>
              <p:cNvSpPr txBox="1">
                <a:spLocks noRot="1" noChangeAspect="1" noMove="1" noResize="1" noEditPoints="1" noAdjustHandles="1" noChangeArrowheads="1" noChangeShapeType="1" noTextEdit="1"/>
              </p:cNvSpPr>
              <p:nvPr/>
            </p:nvSpPr>
            <p:spPr>
              <a:xfrm>
                <a:off x="1534696" y="4696893"/>
                <a:ext cx="10291544" cy="1246495"/>
              </a:xfrm>
              <a:prstGeom prst="rect">
                <a:avLst/>
              </a:prstGeom>
              <a:blipFill>
                <a:blip r:embed="rId4"/>
                <a:stretch>
                  <a:fillRect l="-123" t="-1010" b="-4040"/>
                </a:stretch>
              </a:blipFill>
            </p:spPr>
            <p:txBody>
              <a:bodyPr/>
              <a:lstStyle/>
              <a:p>
                <a:r>
                  <a:rPr lang="en-US">
                    <a:noFill/>
                  </a:rPr>
                  <a:t> </a:t>
                </a:r>
              </a:p>
            </p:txBody>
          </p:sp>
        </mc:Fallback>
      </mc:AlternateContent>
    </p:spTree>
    <p:extLst>
      <p:ext uri="{BB962C8B-B14F-4D97-AF65-F5344CB8AC3E}">
        <p14:creationId xmlns:p14="http://schemas.microsoft.com/office/powerpoint/2010/main" val="331482983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EDEBE7"/>
      </a:lt2>
      <a:accent1>
        <a:srgbClr val="5FA534"/>
      </a:accent1>
      <a:accent2>
        <a:srgbClr val="DCAB34"/>
      </a:accent2>
      <a:accent3>
        <a:srgbClr val="D26D23"/>
      </a:accent3>
      <a:accent4>
        <a:srgbClr val="972323"/>
      </a:accent4>
      <a:accent5>
        <a:srgbClr val="236797"/>
      </a:accent5>
      <a:accent6>
        <a:srgbClr val="2FB6C6"/>
      </a:accent6>
      <a:hlink>
        <a:srgbClr val="8FC639"/>
      </a:hlink>
      <a:folHlink>
        <a:srgbClr val="E7C272"/>
      </a:folHlink>
    </a:clrScheme>
    <a:fontScheme name="Gallery">
      <a:majorFont>
        <a:latin typeface="Palatino Linotype" panose="020405020505050303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panose="020405020505050303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allery" id="{BBFCD31E-59A1-489D-B089-A3EAD7CAE12E}" vid="{AC464412-510E-4F2B-8947-A0DDBD02899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{74762BF9-33C8-2B4F-8A7E-3223CE454437}tf10001119</Template>
  <TotalTime>2264</TotalTime>
  <Words>2009</Words>
  <Application>Microsoft Macintosh PowerPoint</Application>
  <PresentationFormat>Widescreen</PresentationFormat>
  <Paragraphs>152</Paragraphs>
  <Slides>25</Slides>
  <Notes>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vt:i4>
      </vt:variant>
    </vt:vector>
  </HeadingPairs>
  <TitlesOfParts>
    <vt:vector size="30" baseType="lpstr">
      <vt:lpstr>Arial</vt:lpstr>
      <vt:lpstr>Calibri</vt:lpstr>
      <vt:lpstr>Cambria Math</vt:lpstr>
      <vt:lpstr>Palatino Linotype</vt:lpstr>
      <vt:lpstr>Gallery</vt:lpstr>
      <vt:lpstr>Sustained Earnings and Revenue Growth, Earning Quality, and Earnings Response Coefficients</vt:lpstr>
      <vt:lpstr>Agenda</vt:lpstr>
      <vt:lpstr>Background</vt:lpstr>
      <vt:lpstr>Hypothesis</vt:lpstr>
      <vt:lpstr>Hypothesis Summary</vt:lpstr>
      <vt:lpstr>Define Different Groups of Firms</vt:lpstr>
      <vt:lpstr>Tests to be covered</vt:lpstr>
      <vt:lpstr>Test on Earning Quality: Earnings Management, Future Operating Performance</vt:lpstr>
      <vt:lpstr>Test on Earning Quality: Earning Persistence: Freeman et al. (1982) </vt:lpstr>
      <vt:lpstr>Test on Earning Quality: Persistence of Earning Growth: Dechow et al. (1998)</vt:lpstr>
      <vt:lpstr>Test on Earnings Response Coefficients Price Level Models</vt:lpstr>
      <vt:lpstr>Test on Earnings Response Coefficients Return Models</vt:lpstr>
      <vt:lpstr>Sample Selection</vt:lpstr>
      <vt:lpstr>Descriptive Statistics</vt:lpstr>
      <vt:lpstr>Results on Earnings Management and Future Performance</vt:lpstr>
      <vt:lpstr>Results on Earnings Management and Future Performance</vt:lpstr>
      <vt:lpstr>Results on Earning Persistence </vt:lpstr>
      <vt:lpstr>Results on Earning Response Coefficients </vt:lpstr>
      <vt:lpstr>Results on Earning Response Coefficients </vt:lpstr>
      <vt:lpstr>Additional Test</vt:lpstr>
      <vt:lpstr>Additional Test</vt:lpstr>
      <vt:lpstr>Additional Test</vt:lpstr>
      <vt:lpstr>Summary of Results</vt:lpstr>
      <vt:lpstr>My View</vt:lpstr>
      <vt:lpstr>My View</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Sustained Earnings and Revenue Growth, Earning Quality, and Earnings Response Coefficients</dc:title>
  <dc:creator>Microsoft Office 用户</dc:creator>
  <cp:lastModifiedBy>Microsoft Office 用户</cp:lastModifiedBy>
  <cp:revision>33</cp:revision>
  <dcterms:created xsi:type="dcterms:W3CDTF">2019-09-16T02:48:00Z</dcterms:created>
  <dcterms:modified xsi:type="dcterms:W3CDTF">2019-09-17T16:32:02Z</dcterms:modified>
</cp:coreProperties>
</file>