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6" r:id="rId15"/>
    <p:sldId id="269" r:id="rId16"/>
    <p:sldId id="277" r:id="rId17"/>
    <p:sldId id="270" r:id="rId18"/>
    <p:sldId id="271" r:id="rId19"/>
    <p:sldId id="272" r:id="rId20"/>
    <p:sldId id="273" r:id="rId21"/>
    <p:sldId id="274" r:id="rId22"/>
    <p:sldId id="275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F0B69-40DE-4A20-B8DC-5D8B0612FD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599BA3-A6C2-49F4-AD0D-2576AAB39F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45598D-3A2E-4C00-963F-64BAE018E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7AFD8-ACA0-4756-A937-325CD4482904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81BC0-9E50-4F03-B8D0-B7689FE65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3ED52-1C89-46F1-8F9B-66F2BEF29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D558-46DE-4138-9744-288CA4B13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10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1AC16-9EB3-4F9D-9F55-49E45359C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14C76B-E8A6-4C60-A09D-9964F3345A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76B108-194A-4316-8F7D-BA394A3B1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7AFD8-ACA0-4756-A937-325CD4482904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9ACF8B-72AA-4CFA-9DFE-41659FB05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ED984-F28C-406D-AC81-3DE75E270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D558-46DE-4138-9744-288CA4B13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01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C8C2DA-97AA-4282-9ACE-ADCF830BD6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A71A87-ADB9-4C77-8873-20C8E0E94E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585DF-A14D-4B03-B7F1-23B66370B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7AFD8-ACA0-4756-A937-325CD4482904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A8C89-BBA4-4847-BA56-00AEC1FD6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44577-0291-4FC6-BB07-77B65E01A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D558-46DE-4138-9744-288CA4B13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16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71088-681C-44C4-B273-95310BFD1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A819E-1E28-42CF-96D1-08BB33D71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BA3E6-FA92-41F7-8174-F547171BB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7AFD8-ACA0-4756-A937-325CD4482904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A1D89-E701-456B-BFCA-7062CD031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B8C41-72E5-4248-AEC1-E38110B5E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D558-46DE-4138-9744-288CA4B13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964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6EA68-BE9F-424C-B88A-40B47A84F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B20C94-882A-484A-867E-475F54A30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3A11E-1994-4ADD-9444-0E94009D8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7AFD8-ACA0-4756-A937-325CD4482904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F6098-C466-47E1-8811-8F66AA29B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91685-7CDC-4C6F-B254-B0781AC00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D558-46DE-4138-9744-288CA4B13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864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C80D4-EA50-41A7-8AC0-393A94873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E45A5-52DB-463D-820D-EA1B5E5945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3ECD94-B7AE-486E-8397-6FC3842C3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FDBD8B-512A-4D02-8B4A-64AABFA2B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7AFD8-ACA0-4756-A937-325CD4482904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FCC244-F229-4752-BE39-4233755DC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22E0A-74F4-4FE0-8D76-9746E1A8C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D558-46DE-4138-9744-288CA4B13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51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3A39A-A5EF-4606-B1E2-EF6E4F058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95E4A5-C7E8-4965-8737-572437A0C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295CDE-13F4-406B-9919-65CCA71B13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17EAF8-79D0-478C-AD57-460689BAED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67B9BF-0FDD-4D32-99CD-BC13E0CD57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4D7E70-F1AB-4CC0-ABA3-041EBC5FF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7AFD8-ACA0-4756-A937-325CD4482904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30E7B7-4927-4F97-95E0-6A5FF7C36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E1DC8F-51E3-4966-9D30-B337ED9B9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D558-46DE-4138-9744-288CA4B13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41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CA43F-275F-4A8E-AB39-940AB600A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C1B4A4-473B-406F-AE3F-4E90B6E84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7AFD8-ACA0-4756-A937-325CD4482904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50A476-A05B-48CF-A4C8-8263722F6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BE9E95-74AF-4D10-A489-EA1B8F141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D558-46DE-4138-9744-288CA4B13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95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684B97-EB86-4F50-8799-95DF284D8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7AFD8-ACA0-4756-A937-325CD4482904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9FBEDF-0E2F-4E8E-A9E4-036F2F96C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F853F0-F880-4E25-80FD-1DCA5D94D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D558-46DE-4138-9744-288CA4B13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883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3603C-A3D2-4BD1-A3E8-78F475E6F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A6A9A-D6ED-4FE8-9CE1-33455E863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D902C7-5ED8-4AE7-AE0C-EC3BCA229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B3869F-73DC-4358-9B7D-3863F6FF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7AFD8-ACA0-4756-A937-325CD4482904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4F697-7C28-45A7-AE16-35C59F885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8E28D1-20F0-4B5E-AAC5-87CC35D69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D558-46DE-4138-9744-288CA4B13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25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D4435-DCB2-45FF-B340-C60F20CA0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E7384C-B288-4D87-B693-41BB8F58AB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C8B5F4-C7B4-46E7-BE08-1A937E160A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463AAC-EB77-42F6-B1C6-6C8BB1466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7AFD8-ACA0-4756-A937-325CD4482904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FF6361-FF4C-44A0-97C8-55DBAB568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54F1BC-BE52-4F8B-94B5-95B203B09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D558-46DE-4138-9744-288CA4B13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028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84CE86-55ED-4B5E-BC4E-6469E7766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35B342-4BB9-4040-8DA6-679C6C5D0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86DFB-555B-4C09-9AAA-D39DA3E65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7AFD8-ACA0-4756-A937-325CD4482904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7CCBD-93A4-426C-87E7-832B1E2E41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B796B-7505-4970-8CD4-37668388C6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2D558-46DE-4138-9744-288CA4B13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253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78C0E-73C7-44D9-9240-202E2CAD47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1030"/>
            <a:ext cx="9144000" cy="2387600"/>
          </a:xfrm>
        </p:spPr>
        <p:txBody>
          <a:bodyPr>
            <a:normAutofit/>
          </a:bodyPr>
          <a:lstStyle/>
          <a:p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Randomization and the American Put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5EC28C-7674-48B4-AF62-9AD05CAB45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5600" y="4414838"/>
            <a:ext cx="9144000" cy="1655762"/>
          </a:xfrm>
        </p:spPr>
        <p:txBody>
          <a:bodyPr/>
          <a:lstStyle/>
          <a:p>
            <a:r>
              <a:rPr lang="en-US" sz="36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Author: Peter </a:t>
            </a:r>
            <a:r>
              <a:rPr lang="en-US" sz="36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Carr</a:t>
            </a:r>
            <a:r>
              <a:rPr lang="en-US" sz="36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Presenter: Ken Ngo - 467632</a:t>
            </a:r>
          </a:p>
        </p:txBody>
      </p:sp>
    </p:spTree>
    <p:extLst>
      <p:ext uri="{BB962C8B-B14F-4D97-AF65-F5344CB8AC3E}">
        <p14:creationId xmlns:p14="http://schemas.microsoft.com/office/powerpoint/2010/main" val="1095494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4DFF-0866-4F56-ADBE-C11224ABD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8662" cy="1325563"/>
          </a:xfrm>
        </p:spPr>
        <p:txBody>
          <a:bodyPr/>
          <a:lstStyle/>
          <a:p>
            <a:r>
              <a:rPr lang="en-US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Randomization with Exponential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568AB-38EA-4368-AA47-F776ED25A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Rewrite Equation (7)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(6) and (8) imply the following relationship between random and fixed maturity put values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D(O, S; t; B) is the initial value of a down-and-out put with fixed maturity t, out barrier B, and rebate K - B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3D80C2-2BE9-4C1F-A13B-EC74672002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400886"/>
            <a:ext cx="8711724" cy="82968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0B00263-84EC-4290-BE10-6683290E16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7009" y="4202687"/>
            <a:ext cx="7595172" cy="9727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AD87BB8-C767-48D8-9B26-2835FDD74C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7345" y="6165253"/>
            <a:ext cx="7742579" cy="655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203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4DFF-0866-4F56-ADBE-C11224ABD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879668" cy="1325563"/>
          </a:xfrm>
        </p:spPr>
        <p:txBody>
          <a:bodyPr/>
          <a:lstStyle/>
          <a:p>
            <a:r>
              <a:rPr lang="en-US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Randomization with Exponential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568AB-38EA-4368-AA47-F776ED25A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Laplace-Carson transform equation 9 PDE to obtain ODE: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7C339B-C433-4752-92F7-7C286697F5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901" y="2566988"/>
            <a:ext cx="7499584" cy="39258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FD74790-EC34-4025-B2E3-BC0DDC7C3260}"/>
              </a:ext>
            </a:extLst>
          </p:cNvPr>
          <p:cNvSpPr txBox="1"/>
          <p:nvPr/>
        </p:nvSpPr>
        <p:spPr>
          <a:xfrm>
            <a:off x="8778920" y="2998001"/>
            <a:ext cx="275158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p(l)(S) is the randomized value of the European put at the first jump time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b(l) (S) is the present value of interest received below the critical SI until the first jump time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c(l) (S) is the randomized value of the European call at the first jump time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05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4DFF-0866-4F56-ADBE-C11224ABD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96600" cy="1325563"/>
          </a:xfrm>
        </p:spPr>
        <p:txBody>
          <a:bodyPr/>
          <a:lstStyle/>
          <a:p>
            <a:r>
              <a:rPr lang="en-US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Randomization with Exponential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D568AB-38EA-4368-AA47-F776ED25A7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Explicitly solve for our first approximation to the exercise boundary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u="sng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u="sng" dirty="0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u="sng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Numerical implementation indicates substantial undervaluation of the put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 Reduce valuation error by reducing var of distribution 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 a random variable with an exponential distribution has mean T, then its variance is T^2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Two-parameter distribution for maturity – Erlang distribution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D568AB-38EA-4368-AA47-F776ED25A7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 b="-3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CF93B485-AC0F-4A51-B2A5-9A86A9729A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8866" y="2295525"/>
            <a:ext cx="6276975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492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4DFF-0866-4F56-ADBE-C11224ABD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Randomization with Erlang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D568AB-38EA-4368-AA47-F776ED25A7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Split the random maturity into n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i.i.d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subperiods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Assume that each of the n periods is exponentially distributed with parameter  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Then the maturity date </a:t>
                </a:r>
                <a14:m>
                  <m:oMath xmlns:m="http://schemas.openxmlformats.org/officeDocument/2006/math">
                    <m:r>
                      <a:rPr lang="el-GR" i="1" dirty="0" smtClean="0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Erlang distributed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mean of maturity to be T then mean of all-subperiods must be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Variance now becomes T^2/n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D568AB-38EA-4368-AA47-F776ED25A7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217" t="-31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31B3B02B-E260-481B-B558-A769B4CB1C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6681" y="3244772"/>
            <a:ext cx="5613935" cy="11519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74784E4-C5F7-4C04-A5C3-3858790823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2351" y="5040165"/>
            <a:ext cx="3659170" cy="320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745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879F5-4102-448F-9936-D88F51871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Randomization with Erlang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009CF8-5934-4D74-8FBB-F9C53034CFB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randomized value of the American put with two jumps to maturity: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l-GR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i="1" dirty="0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denotes the length of the second random period prior to maturity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 u="sng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u="sng" dirty="0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u="sng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denotes the unknown optimal exercise boundary over this period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009CF8-5934-4D74-8FBB-F9C53034CF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 r="-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3116AB60-042A-4F3D-96D7-E8AD3F43CA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659" y="2504658"/>
            <a:ext cx="9866406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4489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4DFF-0866-4F56-ADBE-C11224ABD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Randomization with Erlang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D568AB-38EA-4368-AA47-F776ED25A7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Let D(S; T - t, B) denote the time t value of a down-and-out put with fixed maturity T, out barrier B, and which pays a rebate of K - B at the first passage time to B, if this occurs before T, and which pays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(1)</m:t>
                        </m:r>
                      </m:sup>
                    </m:sSup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at T otherwise. Then, D(S; T - t, B) satisfies the Black-Scholes PDE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D568AB-38EA-4368-AA47-F776ED25A7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 r="-1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9156825B-1EBB-4C18-82EF-B904100D75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328" y="3638145"/>
            <a:ext cx="9701018" cy="311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2755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F91D3-9D4B-4F8E-B413-D19924A92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Randomization with Erlang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545CF-1735-49AC-A1EF-2301134DD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randomized value of the American put maturing after two more jumps of the Poisson process is related to this fixed maturity claim by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F8928F-9E31-4100-9424-FF52D85975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5548" y="3712013"/>
            <a:ext cx="7333491" cy="873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076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4DFF-0866-4F56-ADBE-C11224ABD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Randomization with Erlang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568AB-38EA-4368-AA47-F776ED25A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43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Laplace-Carson transforms of both sides of the PDE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simpler free boundary problem can be solved analytically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50278F-BE86-468A-BFDA-2CA0D215E8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738" y="2528887"/>
            <a:ext cx="8703750" cy="2225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0731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4DFF-0866-4F56-ADBE-C11224ABD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Randomization with Erlang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D568AB-38EA-4368-AA47-F776ED25A7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Move to the general case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p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d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 u="sng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u="sng" dirty="0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u="sng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jointly solve the following sequence of free boundary problem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D568AB-38EA-4368-AA47-F776ED25A7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588D8271-26BB-43FF-BBEE-C8768B6D91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8272" y="2752798"/>
            <a:ext cx="7795455" cy="13524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19253BD-8AB6-4343-BF5E-53FEF312BF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8959" y="4105201"/>
            <a:ext cx="7896976" cy="2548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5031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4DFF-0866-4F56-ADBE-C11224ABD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Randomization with Erlang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D568AB-38EA-4368-AA47-F776ED25A7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Closed form solution 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the out-of-the-money n (random-length) periods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(S) is the present value of interest received below the boundary for the first n – I + 1 periods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(S; 1) is the randomized value call less interest paid above the boundary over the complementary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D568AB-38EA-4368-AA47-F776ED25A7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 r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DD5BCF9A-D2D4-4D05-B2B7-50E9623D7F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211" y="4557761"/>
            <a:ext cx="9636608" cy="193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702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4DFF-0866-4F56-ADBE-C11224ABD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568AB-38EA-4368-AA47-F776ED25A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1866"/>
            <a:ext cx="10515600" cy="466143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American put in Black-Scholes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Randomization of the American put with Exponential distribution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*on non-dividend-paying stock*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Randomization of the American put with Erlang distributed maturity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*on non-dividend-paying stock*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Implementation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Dividend and American options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Summary</a:t>
            </a:r>
          </a:p>
        </p:txBody>
      </p:sp>
    </p:spTree>
    <p:extLst>
      <p:ext uri="{BB962C8B-B14F-4D97-AF65-F5344CB8AC3E}">
        <p14:creationId xmlns:p14="http://schemas.microsoft.com/office/powerpoint/2010/main" val="31247114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4DFF-0866-4F56-ADBE-C11224ABD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Randomization with Erlang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D568AB-38EA-4368-AA47-F776ED25A7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Explicit solution 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 Equation (31) depends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u="sng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u="sng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u="sng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u="sng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u="sng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u="sng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u="sng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the critical stock prices must be solved recursively,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D568AB-38EA-4368-AA47-F776ED25A7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B777F43A-45EB-4292-809C-E0717656A1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399128"/>
            <a:ext cx="8080185" cy="120220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AB86B67-82B3-413A-8BAC-C5E05DDAEA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5421" y="4850861"/>
            <a:ext cx="2541157" cy="705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3111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4DFF-0866-4F56-ADBE-C11224ABD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Implementation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D568AB-38EA-4368-AA47-F776ED25A7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Denote our approximation [Equation (26)] by a function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</m:acc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(∆) of the mean period length ∆. Richardson extrapolation can be used when the approximation can be adequately described by the first N terms in a Taylor series expansion about the origin: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D568AB-38EA-4368-AA47-F776ED25A7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5F4D2126-4CC4-485F-BF11-D9E21A36D6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2894" y="4001294"/>
            <a:ext cx="802621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7323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4DFF-0866-4F56-ADBE-C11224ABD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Implementation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568AB-38EA-4368-AA47-F776ED25A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947203" cy="4893531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 based on the binomial method with 2000 time steps appears to be 8.3378.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E0975E-0F8B-4C90-BF46-9D7FC20AFD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5403" y="1786428"/>
            <a:ext cx="8310196" cy="493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1053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EA6ED-0493-485F-BD4E-CBADD9C1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Dividend and American options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0030C50-1850-4BFE-8695-73FAF9CAE2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 assume that the underlying stock pays dividends continuously until the fixed maturity T.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first term is the present value at t of the constant flow 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φ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until T, and the residual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the stripped price, reflecting the stripping off of the fixed component of the dividend flow from the stock price.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0030C50-1850-4BFE-8695-73FAF9CAE2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 r="-9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5F131BC9-D126-4117-87D1-122AB6022E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5976" y="2958208"/>
            <a:ext cx="8136972" cy="941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8988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EF7DB-5A8F-4DA9-9E8F-789FB002B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 Dividend and American put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CB5DF4A-72FB-43E8-8B8F-6CDD41B7D85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 assume that the risk-neutralized process for the stripped price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t 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ϵ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(0, T)} is the following geometric Brownian motion: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CB5DF4A-72FB-43E8-8B8F-6CDD41B7D85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6DE85BE4-A491-4D3D-A2C6-F915FE6C45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9061" y="2771306"/>
            <a:ext cx="7293878" cy="3721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3519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4E552-913F-4B74-8E9C-A6F52194E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 Dividend and American put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59CF0F-DF85-4A1E-9A72-48A2316B03F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5644321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 and 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φ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≥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rK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American puts are not exercised early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&gt; 0 and 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φ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&lt;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rK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the randomized value of a short forward position maturing in n -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+ 1 periods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the present value of the interest less dividends received when below the boundary for the first n -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+ 1 periods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;1)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represents the randomized value of a European net interest paid above the boundary over the complementary period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59CF0F-DF85-4A1E-9A72-48A2316B03F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5644321"/>
              </a:xfrm>
              <a:blipFill>
                <a:blip r:embed="rId2"/>
                <a:stretch>
                  <a:fillRect l="-1043" t="-2376" r="-17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61D57855-12C7-4D19-B885-F9BD7531A1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9343" y="2345456"/>
            <a:ext cx="8039100" cy="143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7943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7BC6F-7A99-4D3F-A1DD-53FD9E52B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 Dividend and American put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4D08992-B0BC-4C0F-AD5D-EC850A821F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503237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Each critical stock price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u="sng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u="sng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u="sng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determined by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 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 then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 not then solve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4D08992-B0BC-4C0F-AD5D-EC850A821F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5032375"/>
              </a:xfrm>
              <a:blipFill>
                <a:blip r:embed="rId2"/>
                <a:stretch>
                  <a:fillRect l="-1217" t="-2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F84E2069-34DD-4019-BDAD-8C98ADD957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8215" y="2322560"/>
            <a:ext cx="7015570" cy="86237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25BDFAA-FE9E-4A14-B459-547EB08580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500" y="3182524"/>
            <a:ext cx="7873000" cy="119252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5DFF86B-0567-4AE7-BD2F-2BE1191359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8215" y="5035611"/>
            <a:ext cx="8108342" cy="1308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7173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DB333-67E0-4DDF-AA0D-61B6F38DC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5.2 Dividend and American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1AB0E-2D87-4771-AA45-C07766D92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McDonald and Schroder (1990) show put call parity for American options while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Chesney (1997) and Schroeder (1997) prove the corresponding result for critical stock prices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3D4B6E-6A85-43FE-AD28-3DDDE4C18A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656" y="3763169"/>
            <a:ext cx="4525483" cy="7115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02C934F-491F-4F62-87C8-77AC8D56AC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9380" y="3542616"/>
            <a:ext cx="3026120" cy="1258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1995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4CE35-2730-42E5-9A32-C0078AEC5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73189-000E-4958-9E5A-35E411286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approach is to </a:t>
            </a:r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 options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mature by definition </a:t>
            </a:r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nth jump time of a standard Poisson process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Between jump times, the memoryless property of the exponential distribution implies that the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option value and exercise boundary are time stationary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As we let the number of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jump times approach infinity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keeping the mean maturity fixed, our numerical results indicate that the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randomized option value appears to converge smoothly from below to the true American option value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This convergence is dramatically enhanced through the use of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Richardson extrapolation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53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B2CC-AEFE-4096-9F3E-2C8518024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Opinion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EF20C-D1C3-4FCF-9DCB-C2D29562C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Incredibly complex as it touches on different distributions and extrapolation method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Closed form solution is clear albeit messy looking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There’s no comparison with other methods.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More researches needed to test the efficiency of this method</a:t>
            </a:r>
          </a:p>
        </p:txBody>
      </p:sp>
    </p:spTree>
    <p:extLst>
      <p:ext uri="{BB962C8B-B14F-4D97-AF65-F5344CB8AC3E}">
        <p14:creationId xmlns:p14="http://schemas.microsoft.com/office/powerpoint/2010/main" val="4047069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4DFF-0866-4F56-ADBE-C11224ABD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Brief catch-up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568AB-38EA-4368-AA47-F776ED25A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452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Stopping time: stopping the first time the value of the option agrees with its intrinsic value. Optimal exercise time.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Critical stock price: stock price that makes the investor indifferent between holding an option until expiration, and exercising the option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Exercise boundary: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1B6E49-2EAC-4E7E-B4D1-C482A1E5F0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5058" y="2695092"/>
            <a:ext cx="5342857" cy="40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1957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4DFF-0866-4F56-ADBE-C11224ABD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American put in Black-Scholes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568AB-38EA-4368-AA47-F776ED25A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Over the option's life [0, T], the economy is described by frictionless markets, no arbitrage, a constant riskless rate r &gt; 0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No dividends from the underlying stock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Underlying spot price process {St, t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(0, T)} is a geometric Brownian motion with a constant volatility rate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0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As the maturity is shortened, the alive American put value falls, while the exercise value remains constant </a:t>
            </a:r>
          </a:p>
        </p:txBody>
      </p:sp>
    </p:spTree>
    <p:extLst>
      <p:ext uri="{BB962C8B-B14F-4D97-AF65-F5344CB8AC3E}">
        <p14:creationId xmlns:p14="http://schemas.microsoft.com/office/powerpoint/2010/main" val="1034157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4DFF-0866-4F56-ADBE-C11224ABD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American put in Black-Scholes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D1990E7-C7C4-4E1E-BBA9-3AF81A171282}"/>
                  </a:ext>
                </a:extLst>
              </p:cNvPr>
              <p:cNvSpPr txBox="1"/>
              <p:nvPr/>
            </p:nvSpPr>
            <p:spPr>
              <a:xfrm>
                <a:off x="811309" y="5181466"/>
                <a:ext cx="1016625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l-GR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ᴧ</a:t>
                </a:r>
                <a:r>
                  <a:rPr lang="pt-BR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= min(a, b) </a:t>
                </a:r>
                <a:b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l-GR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2400" i="1" dirty="0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pt-BR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 the first passage time from S to an exercise boundary B(t) with t </a:t>
                </a:r>
                <a:r>
                  <a:rPr lang="el-GR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ϵ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[0, T] </a:t>
                </a: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D1990E7-C7C4-4E1E-BBA9-3AF81A1712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309" y="5181466"/>
                <a:ext cx="10166252" cy="830997"/>
              </a:xfrm>
              <a:prstGeom prst="rect">
                <a:avLst/>
              </a:prstGeom>
              <a:blipFill>
                <a:blip r:embed="rId2"/>
                <a:stretch>
                  <a:fillRect l="-899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F984D9B4-C87F-4EE1-9D53-9BB5CA02CD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2401296"/>
            <a:ext cx="8501991" cy="72173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8465796-90CF-4C31-9A52-687273E043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3254780"/>
            <a:ext cx="9813170" cy="98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515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4DFF-0866-4F56-ADBE-C11224ABD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2493"/>
          </a:xfrm>
        </p:spPr>
        <p:txBody>
          <a:bodyPr/>
          <a:lstStyle/>
          <a:p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American put in Black-Scholes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568AB-38EA-4368-AA47-F776ED25A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841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McKean (1965) proved that the alive American put value and exercise boundary jointly solve a free boundary problem, consisting of the Black-Scholes PDE: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622DBC-2179-43BC-91E7-7E8DF80210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3404" y="2504049"/>
            <a:ext cx="8205192" cy="4217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392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4DFF-0866-4F56-ADBE-C11224ABD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568AB-38EA-4368-AA47-F776ED25A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Unfortunately there is no known exact and completely explicit solution to either the optimal stopping problem of Equation (1) or to the free boundary problem of Equation (3)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Randomization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122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568AB-38EA-4368-AA47-F776ED25A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2933"/>
            <a:ext cx="10515600" cy="514403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Randomization process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Randomize a parameter by assuming a plausible distribution for it.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Calculate the expected value of the dependent variable in this random parameter setting.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Let the variance of the distribution governing the parameter approach zero, holding the mean constant at the fixed parameter value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 chosen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Initial stock price  /  Strike price  /  Initial time  /  Maturity date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CEB2FFA-AC20-45DA-B73B-BDC6C1064FF8}"/>
              </a:ext>
            </a:extLst>
          </p:cNvPr>
          <p:cNvSpPr/>
          <p:nvPr/>
        </p:nvSpPr>
        <p:spPr>
          <a:xfrm>
            <a:off x="7330700" y="5417104"/>
            <a:ext cx="2278966" cy="81592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694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4DFF-0866-4F56-ADBE-C11224ABD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81268" cy="1325563"/>
          </a:xfrm>
        </p:spPr>
        <p:txBody>
          <a:bodyPr/>
          <a:lstStyle/>
          <a:p>
            <a:r>
              <a:rPr lang="en-US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Randomization with Exponential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D568AB-38EA-4368-AA47-F776ED25A7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939225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l-GR" i="1" dirty="0" smtClean="0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denote the random maturity time exponentially distributed with scale parameter 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set to 1/T so mean of maturity of the randomized American put is T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(1)</m:t>
                        </m:r>
                      </m:sup>
                    </m:sSup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(S) denote the randomized value of an American put maturing at the first time jump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i="1" u="sng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u="sng" dirty="0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u="sng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 the unknown optimal exercise boundary  </a:t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		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D568AB-38EA-4368-AA47-F776ED25A7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939225"/>
              </a:xfrm>
              <a:blipFill>
                <a:blip r:embed="rId2"/>
                <a:stretch>
                  <a:fillRect l="-1043" t="-3329" r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5588A8A5-E0FF-453F-BF95-2C4051595BB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016" t="-1256" r="67398"/>
          <a:stretch/>
        </p:blipFill>
        <p:spPr>
          <a:xfrm>
            <a:off x="1795311" y="5595971"/>
            <a:ext cx="1897694" cy="141442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0BC4EAB-35A5-457D-BC49-1A9F96A688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5231" y="3950296"/>
            <a:ext cx="8547439" cy="78177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8F5960D-3E23-42B9-A079-5316243CB69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7413" r="78560"/>
          <a:stretch/>
        </p:blipFill>
        <p:spPr>
          <a:xfrm>
            <a:off x="5597044" y="5526755"/>
            <a:ext cx="498955" cy="113323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65D3BEF-0769-47A1-A77E-FF62D50D0892}"/>
              </a:ext>
            </a:extLst>
          </p:cNvPr>
          <p:cNvSpPr txBox="1"/>
          <p:nvPr/>
        </p:nvSpPr>
        <p:spPr>
          <a:xfrm>
            <a:off x="7169108" y="5521288"/>
            <a:ext cx="36857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time-dependent exercise boundary of a true American put becomes flat when we randomize the maturity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17D150D-FDC3-4932-A5A8-5651EF5FBF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93005" y="2455624"/>
            <a:ext cx="6191893" cy="63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832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</TotalTime>
  <Words>783</Words>
  <Application>Microsoft Office PowerPoint</Application>
  <PresentationFormat>Widescreen</PresentationFormat>
  <Paragraphs>64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Cambria Math</vt:lpstr>
      <vt:lpstr>Times New Roman</vt:lpstr>
      <vt:lpstr>Office Theme</vt:lpstr>
      <vt:lpstr>Randomization and the American Put </vt:lpstr>
      <vt:lpstr>Outline</vt:lpstr>
      <vt:lpstr>Brief catch-up</vt:lpstr>
      <vt:lpstr>1. American put in Black-Scholes</vt:lpstr>
      <vt:lpstr>1. American put in Black-Scholes</vt:lpstr>
      <vt:lpstr>1. American put in Black-Scholes</vt:lpstr>
      <vt:lpstr>PowerPoint Presentation</vt:lpstr>
      <vt:lpstr>PowerPoint Presentation</vt:lpstr>
      <vt:lpstr>2. Randomization with Exponential distribution</vt:lpstr>
      <vt:lpstr>2. Randomization with Exponential distribution</vt:lpstr>
      <vt:lpstr>2. Randomization with Exponential distribution</vt:lpstr>
      <vt:lpstr>2. Randomization with Exponential distribution</vt:lpstr>
      <vt:lpstr>3. Randomization with Erlang distribution</vt:lpstr>
      <vt:lpstr>3. Randomization with Erlang distribution</vt:lpstr>
      <vt:lpstr>3. Randomization with Erlang distribution</vt:lpstr>
      <vt:lpstr>3. Randomization with Erlang distribution</vt:lpstr>
      <vt:lpstr>3. Randomization with Erlang distribution</vt:lpstr>
      <vt:lpstr>3. Randomization with Erlang distribution</vt:lpstr>
      <vt:lpstr>3. Randomization with Erlang distribution</vt:lpstr>
      <vt:lpstr>3. Randomization with Erlang distribution</vt:lpstr>
      <vt:lpstr>4. Implementation </vt:lpstr>
      <vt:lpstr>4. Implementation </vt:lpstr>
      <vt:lpstr>5. Dividend and American options</vt:lpstr>
      <vt:lpstr>5.1 Dividend and American put</vt:lpstr>
      <vt:lpstr>5.1 Dividend and American put</vt:lpstr>
      <vt:lpstr>5.1 Dividend and American put</vt:lpstr>
      <vt:lpstr>5.2 Dividend and American call</vt:lpstr>
      <vt:lpstr>6. Summary</vt:lpstr>
      <vt:lpstr>* Opinion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Randomization and the American Put </dc:title>
  <dc:creator>Ken Ngo</dc:creator>
  <cp:lastModifiedBy>Ken Ngo</cp:lastModifiedBy>
  <cp:revision>20</cp:revision>
  <dcterms:created xsi:type="dcterms:W3CDTF">2019-10-03T14:39:08Z</dcterms:created>
  <dcterms:modified xsi:type="dcterms:W3CDTF">2019-10-03T18:04:30Z</dcterms:modified>
</cp:coreProperties>
</file>