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29"/>
  </p:notesMasterIdLst>
  <p:sldIdLst>
    <p:sldId id="256" r:id="rId2"/>
    <p:sldId id="261" r:id="rId3"/>
    <p:sldId id="274" r:id="rId4"/>
    <p:sldId id="273" r:id="rId5"/>
    <p:sldId id="257" r:id="rId6"/>
    <p:sldId id="281" r:id="rId7"/>
    <p:sldId id="275" r:id="rId8"/>
    <p:sldId id="259" r:id="rId9"/>
    <p:sldId id="284" r:id="rId10"/>
    <p:sldId id="285" r:id="rId11"/>
    <p:sldId id="276" r:id="rId12"/>
    <p:sldId id="288" r:id="rId13"/>
    <p:sldId id="267" r:id="rId14"/>
    <p:sldId id="268" r:id="rId15"/>
    <p:sldId id="269" r:id="rId16"/>
    <p:sldId id="286" r:id="rId17"/>
    <p:sldId id="287" r:id="rId18"/>
    <p:sldId id="265" r:id="rId19"/>
    <p:sldId id="289" r:id="rId20"/>
    <p:sldId id="290" r:id="rId21"/>
    <p:sldId id="291" r:id="rId22"/>
    <p:sldId id="277" r:id="rId23"/>
    <p:sldId id="270" r:id="rId24"/>
    <p:sldId id="293" r:id="rId25"/>
    <p:sldId id="279" r:id="rId26"/>
    <p:sldId id="292"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3"/>
    <p:restoredTop sz="70713"/>
  </p:normalViewPr>
  <p:slideViewPr>
    <p:cSldViewPr snapToGrid="0" snapToObjects="1">
      <p:cViewPr varScale="1">
        <p:scale>
          <a:sx n="83" d="100"/>
          <a:sy n="83" d="100"/>
        </p:scale>
        <p:origin x="17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FAA4A-7EAC-5C4E-9956-A2970E2F22A4}" type="datetimeFigureOut">
              <a:rPr lang="en-US" smtClean="0"/>
              <a:t>9/28/19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0FFFC-22EA-1041-8DBF-EAA401FD0B47}" type="slidenum">
              <a:rPr lang="en-US" smtClean="0"/>
              <a:t>‹#›</a:t>
            </a:fld>
            <a:endParaRPr lang="en-US"/>
          </a:p>
        </p:txBody>
      </p:sp>
    </p:spTree>
    <p:extLst>
      <p:ext uri="{BB962C8B-B14F-4D97-AF65-F5344CB8AC3E}">
        <p14:creationId xmlns:p14="http://schemas.microsoft.com/office/powerpoint/2010/main" val="179272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a:t>
            </a:r>
            <a:r>
              <a:rPr lang="en-US" dirty="0" err="1"/>
              <a:t>intersting</a:t>
            </a:r>
            <a:r>
              <a:rPr lang="en-US" dirty="0"/>
              <a:t>?</a:t>
            </a:r>
          </a:p>
        </p:txBody>
      </p:sp>
      <p:sp>
        <p:nvSpPr>
          <p:cNvPr id="4" name="Slide Number Placeholder 3"/>
          <p:cNvSpPr>
            <a:spLocks noGrp="1"/>
          </p:cNvSpPr>
          <p:nvPr>
            <p:ph type="sldNum" sz="quarter" idx="5"/>
          </p:nvPr>
        </p:nvSpPr>
        <p:spPr/>
        <p:txBody>
          <a:bodyPr/>
          <a:lstStyle/>
          <a:p>
            <a:fld id="{B320FFFC-22EA-1041-8DBF-EAA401FD0B47}" type="slidenum">
              <a:rPr lang="en-US" smtClean="0"/>
              <a:t>1</a:t>
            </a:fld>
            <a:endParaRPr lang="en-US"/>
          </a:p>
        </p:txBody>
      </p:sp>
    </p:spTree>
    <p:extLst>
      <p:ext uri="{BB962C8B-B14F-4D97-AF65-F5344CB8AC3E}">
        <p14:creationId xmlns:p14="http://schemas.microsoft.com/office/powerpoint/2010/main" val="413149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 A shows the volume across strikes of EURO STOXX 50 put options around the</a:t>
            </a:r>
            <a:r>
              <a:rPr lang="zh-CN" altLang="en-US" dirty="0"/>
              <a:t> </a:t>
            </a:r>
            <a:r>
              <a:rPr lang="en-US" dirty="0"/>
              <a:t>e0.5 cutoff. </a:t>
            </a:r>
          </a:p>
          <a:p>
            <a:endParaRPr lang="en-US" dirty="0"/>
          </a:p>
          <a:p>
            <a:r>
              <a:rPr lang="en-US" dirty="0"/>
              <a:t>The blue circles show the average volume for strikes sorted relative to the e0.5 option across settlements.</a:t>
            </a:r>
          </a:p>
          <a:p>
            <a:endParaRPr lang="en-US" dirty="0"/>
          </a:p>
          <a:p>
            <a:r>
              <a:rPr lang="en-US" dirty="0"/>
              <a:t>The gray areas represent the 95% confidence interval for the </a:t>
            </a:r>
            <a:r>
              <a:rPr lang="en-US" altLang="zh-CN" dirty="0"/>
              <a:t>fi</a:t>
            </a:r>
            <a:r>
              <a:rPr lang="en-US" dirty="0"/>
              <a:t>tted values of the volume as a quadratic function of the ranks relative to the cuto</a:t>
            </a:r>
            <a:r>
              <a:rPr lang="en-US" altLang="zh-CN" dirty="0"/>
              <a:t>ff</a:t>
            </a:r>
            <a:r>
              <a:rPr lang="en-US" dirty="0"/>
              <a:t>.</a:t>
            </a:r>
          </a:p>
        </p:txBody>
      </p:sp>
      <p:sp>
        <p:nvSpPr>
          <p:cNvPr id="4" name="Slide Number Placeholder 3"/>
          <p:cNvSpPr>
            <a:spLocks noGrp="1"/>
          </p:cNvSpPr>
          <p:nvPr>
            <p:ph type="sldNum" sz="quarter" idx="5"/>
          </p:nvPr>
        </p:nvSpPr>
        <p:spPr/>
        <p:txBody>
          <a:bodyPr/>
          <a:lstStyle/>
          <a:p>
            <a:fld id="{B320FFFC-22EA-1041-8DBF-EAA401FD0B47}" type="slidenum">
              <a:rPr lang="en-US" smtClean="0"/>
              <a:t>17</a:t>
            </a:fld>
            <a:endParaRPr lang="en-US"/>
          </a:p>
        </p:txBody>
      </p:sp>
    </p:spTree>
    <p:extLst>
      <p:ext uri="{BB962C8B-B14F-4D97-AF65-F5344CB8AC3E}">
        <p14:creationId xmlns:p14="http://schemas.microsoft.com/office/powerpoint/2010/main" val="1525962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 B shows the time clustering of trades during the settlement.</a:t>
            </a:r>
          </a:p>
          <a:p>
            <a:endParaRPr lang="en-US" dirty="0"/>
          </a:p>
          <a:p>
            <a:r>
              <a:rPr lang="en-US" altLang="zh-CN" dirty="0"/>
              <a:t>To</a:t>
            </a:r>
            <a:r>
              <a:rPr lang="zh-CN" altLang="en-US" dirty="0"/>
              <a:t> </a:t>
            </a:r>
            <a:r>
              <a:rPr lang="en-US" altLang="zh-CN" dirty="0"/>
              <a:t>optimally</a:t>
            </a:r>
            <a:r>
              <a:rPr lang="zh-CN" altLang="en-US" dirty="0"/>
              <a:t> </a:t>
            </a:r>
            <a:r>
              <a:rPr lang="en-US" altLang="zh-CN" dirty="0"/>
              <a:t>influence</a:t>
            </a:r>
            <a:r>
              <a:rPr lang="zh-CN" altLang="en-US" dirty="0"/>
              <a:t> </a:t>
            </a:r>
            <a:r>
              <a:rPr lang="en-US" altLang="zh-CN" dirty="0"/>
              <a:t>the</a:t>
            </a:r>
            <a:r>
              <a:rPr lang="zh-CN" altLang="en-US" dirty="0"/>
              <a:t> </a:t>
            </a:r>
            <a:r>
              <a:rPr lang="en-US" altLang="zh-CN" dirty="0"/>
              <a:t>price,</a:t>
            </a:r>
            <a:r>
              <a:rPr lang="zh-CN" altLang="en-US" dirty="0"/>
              <a:t> </a:t>
            </a:r>
            <a:r>
              <a:rPr lang="en-US" altLang="zh-CN" dirty="0"/>
              <a:t>trade</a:t>
            </a:r>
            <a:r>
              <a:rPr lang="zh-CN" altLang="en-US" dirty="0"/>
              <a:t> </a:t>
            </a:r>
            <a:r>
              <a:rPr lang="en-US" altLang="zh-CN" dirty="0"/>
              <a:t>every</a:t>
            </a:r>
            <a:r>
              <a:rPr lang="zh-CN" altLang="en-US" dirty="0"/>
              <a:t> </a:t>
            </a:r>
            <a:r>
              <a:rPr lang="en-US" altLang="zh-CN" dirty="0"/>
              <a:t>5</a:t>
            </a:r>
            <a:r>
              <a:rPr lang="zh-CN" altLang="en-US" dirty="0"/>
              <a:t> </a:t>
            </a:r>
            <a:r>
              <a:rPr lang="en-US" altLang="zh-CN" dirty="0"/>
              <a:t>seconds.</a:t>
            </a:r>
            <a:endParaRPr lang="en-US" dirty="0"/>
          </a:p>
        </p:txBody>
      </p:sp>
      <p:sp>
        <p:nvSpPr>
          <p:cNvPr id="4" name="Slide Number Placeholder 3"/>
          <p:cNvSpPr>
            <a:spLocks noGrp="1"/>
          </p:cNvSpPr>
          <p:nvPr>
            <p:ph type="sldNum" sz="quarter" idx="5"/>
          </p:nvPr>
        </p:nvSpPr>
        <p:spPr/>
        <p:txBody>
          <a:bodyPr/>
          <a:lstStyle/>
          <a:p>
            <a:fld id="{B320FFFC-22EA-1041-8DBF-EAA401FD0B47}" type="slidenum">
              <a:rPr lang="en-US" smtClean="0"/>
              <a:t>18</a:t>
            </a:fld>
            <a:endParaRPr lang="en-US"/>
          </a:p>
        </p:txBody>
      </p:sp>
    </p:spTree>
    <p:extLst>
      <p:ext uri="{BB962C8B-B14F-4D97-AF65-F5344CB8AC3E}">
        <p14:creationId xmlns:p14="http://schemas.microsoft.com/office/powerpoint/2010/main" val="3446296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the expiration date </a:t>
            </a:r>
            <a:r>
              <a:rPr lang="en-US" dirty="0" err="1"/>
              <a:t>xed</a:t>
            </a:r>
            <a:r>
              <a:rPr lang="en-US" dirty="0"/>
              <a:t> </a:t>
            </a:r>
            <a:r>
              <a:rPr lang="en-US" dirty="0" err="1"/>
              <a:t>eect</a:t>
            </a:r>
            <a:r>
              <a:rPr lang="en-US" dirty="0"/>
              <a:t> when possible to control for variations in volume and other characteristics of options across </a:t>
            </a:r>
            <a:r>
              <a:rPr lang="en-US" dirty="0" err="1"/>
              <a:t>dierent</a:t>
            </a:r>
            <a:r>
              <a:rPr lang="en-US" dirty="0"/>
              <a:t> expiration dates and focus on the cross-section of </a:t>
            </a:r>
            <a:r>
              <a:rPr lang="en-US" dirty="0" err="1"/>
              <a:t>dierent</a:t>
            </a:r>
            <a:r>
              <a:rPr lang="en-US" dirty="0"/>
              <a:t> strike prices within expiration dates</a:t>
            </a:r>
          </a:p>
        </p:txBody>
      </p:sp>
      <p:sp>
        <p:nvSpPr>
          <p:cNvPr id="4" name="Slide Number Placeholder 3"/>
          <p:cNvSpPr>
            <a:spLocks noGrp="1"/>
          </p:cNvSpPr>
          <p:nvPr>
            <p:ph type="sldNum" sz="quarter" idx="5"/>
          </p:nvPr>
        </p:nvSpPr>
        <p:spPr/>
        <p:txBody>
          <a:bodyPr/>
          <a:lstStyle/>
          <a:p>
            <a:fld id="{B320FFFC-22EA-1041-8DBF-EAA401FD0B47}" type="slidenum">
              <a:rPr lang="en-US" smtClean="0"/>
              <a:t>20</a:t>
            </a:fld>
            <a:endParaRPr lang="en-US"/>
          </a:p>
        </p:txBody>
      </p:sp>
    </p:spTree>
    <p:extLst>
      <p:ext uri="{BB962C8B-B14F-4D97-AF65-F5344CB8AC3E}">
        <p14:creationId xmlns:p14="http://schemas.microsoft.com/office/powerpoint/2010/main" val="816743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shows that </a:t>
            </a:r>
          </a:p>
          <a:p>
            <a:endParaRPr lang="en-US" dirty="0"/>
          </a:p>
          <a:p>
            <a:pPr marL="228600" indent="-228600">
              <a:buAutoNum type="alphaLcParenR"/>
            </a:pPr>
            <a:r>
              <a:rPr lang="en-US" dirty="0"/>
              <a:t>the increase in volume on the settlement day is entirely in OTM options (Settlement Day times OTM) and not in ITM options, which is the benchmark; </a:t>
            </a:r>
          </a:p>
          <a:p>
            <a:pPr marL="228600" indent="-228600">
              <a:buAutoNum type="alphaLcParenR"/>
            </a:pPr>
            <a:endParaRPr lang="en-US" dirty="0"/>
          </a:p>
          <a:p>
            <a:pPr marL="228600" indent="-228600">
              <a:buAutoNum type="alphaLcParenR"/>
            </a:pPr>
            <a:r>
              <a:rPr lang="en-US" dirty="0"/>
              <a:t>the increase is economically very large; </a:t>
            </a:r>
          </a:p>
          <a:p>
            <a:pPr marL="228600" indent="-228600">
              <a:buAutoNum type="alphaLcParenR"/>
            </a:pPr>
            <a:endParaRPr lang="en-US" dirty="0"/>
          </a:p>
          <a:p>
            <a:pPr marL="228600" indent="-228600">
              <a:buAutoNum type="alphaLcParenR"/>
            </a:pPr>
            <a:r>
              <a:rPr lang="en-US" dirty="0"/>
              <a:t>and c) it is statistically signi</a:t>
            </a:r>
            <a:r>
              <a:rPr lang="en-US" altLang="zh-CN" dirty="0"/>
              <a:t>fi</a:t>
            </a:r>
            <a:r>
              <a:rPr lang="en-US" dirty="0"/>
              <a:t>cant with a -statistic of 11.86. These results are consistent with SPX trading being driven by the VIX settlement.</a:t>
            </a:r>
          </a:p>
        </p:txBody>
      </p:sp>
      <p:sp>
        <p:nvSpPr>
          <p:cNvPr id="4" name="Slide Number Placeholder 3"/>
          <p:cNvSpPr>
            <a:spLocks noGrp="1"/>
          </p:cNvSpPr>
          <p:nvPr>
            <p:ph type="sldNum" sz="quarter" idx="5"/>
          </p:nvPr>
        </p:nvSpPr>
        <p:spPr/>
        <p:txBody>
          <a:bodyPr/>
          <a:lstStyle/>
          <a:p>
            <a:fld id="{B320FFFC-22EA-1041-8DBF-EAA401FD0B47}" type="slidenum">
              <a:rPr lang="en-US" smtClean="0"/>
              <a:t>21</a:t>
            </a:fld>
            <a:endParaRPr lang="en-US"/>
          </a:p>
        </p:txBody>
      </p:sp>
    </p:spTree>
    <p:extLst>
      <p:ext uri="{BB962C8B-B14F-4D97-AF65-F5344CB8AC3E}">
        <p14:creationId xmlns:p14="http://schemas.microsoft.com/office/powerpoint/2010/main" val="248272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increase in trading volume of normally illiquid deep OTM put options could be driven by pent-up demand for these options, where higher liquidity is possibly created by the special settlement as a coordination device. However, OTM call options are also included in the special settlement procedure, but empirical tests show that OTM calls see lower, not higher volume at settlement as they become more OTM. This is inconsistent with the pent-up liquidity hypothesis but consistent with traders strategically following the VIX settlement formula which gives deeper OTM calls less weight.</a:t>
            </a:r>
          </a:p>
          <a:p>
            <a:endParaRPr lang="en-US" dirty="0"/>
          </a:p>
        </p:txBody>
      </p:sp>
      <p:sp>
        <p:nvSpPr>
          <p:cNvPr id="4" name="Slide Number Placeholder 3"/>
          <p:cNvSpPr>
            <a:spLocks noGrp="1"/>
          </p:cNvSpPr>
          <p:nvPr>
            <p:ph type="sldNum" sz="quarter" idx="5"/>
          </p:nvPr>
        </p:nvSpPr>
        <p:spPr/>
        <p:txBody>
          <a:bodyPr/>
          <a:lstStyle/>
          <a:p>
            <a:fld id="{B320FFFC-22EA-1041-8DBF-EAA401FD0B47}" type="slidenum">
              <a:rPr lang="en-US" smtClean="0"/>
              <a:t>23</a:t>
            </a:fld>
            <a:endParaRPr lang="en-US"/>
          </a:p>
        </p:txBody>
      </p:sp>
    </p:spTree>
    <p:extLst>
      <p:ext uri="{BB962C8B-B14F-4D97-AF65-F5344CB8AC3E}">
        <p14:creationId xmlns:p14="http://schemas.microsoft.com/office/powerpoint/2010/main" val="2714774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volume is particularly high for options near the e0.5 </a:t>
            </a:r>
            <a:r>
              <a:rPr lang="en-US" dirty="0" err="1"/>
              <a:t>cuto</a:t>
            </a:r>
            <a:r>
              <a:rPr lang="en-US" dirty="0"/>
              <a:t> because those options are very critical to the settlement calculations;</a:t>
            </a:r>
          </a:p>
          <a:p>
            <a:endParaRPr lang="en-US" dirty="0"/>
          </a:p>
          <a:p>
            <a:r>
              <a:rPr lang="en-US" dirty="0"/>
              <a:t>In the U.S. VIX settlements there is no such </a:t>
            </a:r>
            <a:r>
              <a:rPr lang="en-US" dirty="0" err="1"/>
              <a:t>cuto</a:t>
            </a:r>
            <a:r>
              <a:rPr lang="en-US" dirty="0"/>
              <a:t>. On average, if one compared to the U.S. VIX calculation, 38 put options of less than e0.5 ($0.67 on average over the sample period) have large volume and are included in each U.S. VIX settlement,</a:t>
            </a:r>
          </a:p>
          <a:p>
            <a:endParaRPr lang="en-US" dirty="0"/>
          </a:p>
          <a:p>
            <a:r>
              <a:rPr lang="en-US" dirty="0"/>
              <a:t>Those options account for 52% of the aggregate settlement volume for put options over the entire sample period.</a:t>
            </a:r>
          </a:p>
        </p:txBody>
      </p:sp>
      <p:sp>
        <p:nvSpPr>
          <p:cNvPr id="4" name="Slide Number Placeholder 3"/>
          <p:cNvSpPr>
            <a:spLocks noGrp="1"/>
          </p:cNvSpPr>
          <p:nvPr>
            <p:ph type="sldNum" sz="quarter" idx="5"/>
          </p:nvPr>
        </p:nvSpPr>
        <p:spPr/>
        <p:txBody>
          <a:bodyPr/>
          <a:lstStyle/>
          <a:p>
            <a:fld id="{B320FFFC-22EA-1041-8DBF-EAA401FD0B47}" type="slidenum">
              <a:rPr lang="en-US" smtClean="0"/>
              <a:t>24</a:t>
            </a:fld>
            <a:endParaRPr lang="en-US"/>
          </a:p>
        </p:txBody>
      </p:sp>
    </p:spTree>
    <p:extLst>
      <p:ext uri="{BB962C8B-B14F-4D97-AF65-F5344CB8AC3E}">
        <p14:creationId xmlns:p14="http://schemas.microsoft.com/office/powerpoint/2010/main" val="901596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FFFC-22EA-1041-8DBF-EAA401FD0B47}" type="slidenum">
              <a:rPr lang="en-US" smtClean="0"/>
              <a:t>2</a:t>
            </a:fld>
            <a:endParaRPr lang="en-US"/>
          </a:p>
        </p:txBody>
      </p:sp>
    </p:spTree>
    <p:extLst>
      <p:ext uri="{BB962C8B-B14F-4D97-AF65-F5344CB8AC3E}">
        <p14:creationId xmlns:p14="http://schemas.microsoft.com/office/powerpoint/2010/main" val="298091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Why</a:t>
            </a:r>
            <a:r>
              <a:rPr lang="zh-CN" altLang="en-US" dirty="0"/>
              <a:t> </a:t>
            </a:r>
            <a:r>
              <a:rPr lang="en-US" altLang="zh-CN" dirty="0"/>
              <a:t>interesting</a:t>
            </a:r>
            <a:endParaRPr lang="en-US" dirty="0"/>
          </a:p>
          <a:p>
            <a:r>
              <a:rPr lang="en-US" dirty="0"/>
              <a:t>Very difficult, CBOE, VIX options and futures are traded in substantial volume</a:t>
            </a:r>
          </a:p>
          <a:p>
            <a:r>
              <a:rPr lang="en-US" dirty="0"/>
              <a:t>market participants have substantial incentives to manipulate these very same </a:t>
            </a:r>
            <a:r>
              <a:rPr lang="en-US" dirty="0" err="1"/>
              <a:t>nancial</a:t>
            </a:r>
            <a:r>
              <a:rPr lang="en-US" dirty="0"/>
              <a:t> prices on which our economic system relies.</a:t>
            </a:r>
          </a:p>
          <a:p>
            <a:r>
              <a:rPr lang="en-US" dirty="0"/>
              <a:t>First, if prices move away from fundamentals, other traders have an economic incentive to trade against such deviations. Second, even if a trader successfully moves the price away from the fundamental value, it will generally revert back as the trader exits his or her position. Third, even if a manipulator can impact a security's price and </a:t>
            </a:r>
            <a:r>
              <a:rPr lang="en-US" dirty="0" err="1"/>
              <a:t>prot</a:t>
            </a:r>
            <a:r>
              <a:rPr lang="en-US" dirty="0"/>
              <a:t> from the manipulation, the expected </a:t>
            </a:r>
            <a:r>
              <a:rPr lang="en-US" dirty="0" err="1"/>
              <a:t>benet</a:t>
            </a:r>
            <a:r>
              <a:rPr lang="en-US" dirty="0"/>
              <a:t> must be greater than the expected penalty costs [Becker (1968) and Ehrlich (1973)].</a:t>
            </a:r>
          </a:p>
          <a:p>
            <a:endParaRPr lang="en-US" dirty="0"/>
          </a:p>
          <a:p>
            <a:r>
              <a:rPr lang="en-US" dirty="0"/>
              <a:t>security manipulation should 1 be relatively rare, and this is generally consistent with the evidence in developed markets.</a:t>
            </a:r>
          </a:p>
          <a:p>
            <a:endParaRPr lang="en-US" dirty="0"/>
          </a:p>
        </p:txBody>
      </p:sp>
      <p:sp>
        <p:nvSpPr>
          <p:cNvPr id="4" name="Slide Number Placeholder 3"/>
          <p:cNvSpPr>
            <a:spLocks noGrp="1"/>
          </p:cNvSpPr>
          <p:nvPr>
            <p:ph type="sldNum" sz="quarter" idx="5"/>
          </p:nvPr>
        </p:nvSpPr>
        <p:spPr/>
        <p:txBody>
          <a:bodyPr/>
          <a:lstStyle/>
          <a:p>
            <a:fld id="{B320FFFC-22EA-1041-8DBF-EAA401FD0B47}" type="slidenum">
              <a:rPr lang="en-US" smtClean="0"/>
              <a:t>3</a:t>
            </a:fld>
            <a:endParaRPr lang="en-US"/>
          </a:p>
        </p:txBody>
      </p:sp>
    </p:spTree>
    <p:extLst>
      <p:ext uri="{BB962C8B-B14F-4D97-AF65-F5344CB8AC3E}">
        <p14:creationId xmlns:p14="http://schemas.microsoft.com/office/powerpoint/2010/main" val="293564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0FFFC-22EA-1041-8DBF-EAA401FD0B47}" type="slidenum">
              <a:rPr lang="en-US" smtClean="0"/>
              <a:t>5</a:t>
            </a:fld>
            <a:endParaRPr lang="en-US"/>
          </a:p>
        </p:txBody>
      </p:sp>
    </p:spTree>
    <p:extLst>
      <p:ext uri="{BB962C8B-B14F-4D97-AF65-F5344CB8AC3E}">
        <p14:creationId xmlns:p14="http://schemas.microsoft.com/office/powerpoint/2010/main" val="2618544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VIX is the square root of the market-implied variance swap rate, calculated based on the exchange-traded options portfolio typically used to hedge an OTC variance swap. It has </a:t>
            </a:r>
            <a:r>
              <a:rPr lang="en-US" b="1" dirty="0"/>
              <a:t>nothing</a:t>
            </a:r>
            <a:r>
              <a:rPr lang="en-US" dirty="0"/>
              <a:t> to do with options volume.</a:t>
            </a:r>
          </a:p>
          <a:p>
            <a:endParaRPr lang="en-US" dirty="0"/>
          </a:p>
          <a:p>
            <a:r>
              <a:rPr lang="en-US" dirty="0"/>
              <a:t>As to the effect of individual contracts (strikes) on the VIX, that depends on how far out of the money they are. The CBOE's calculation uses exclusively OTM options. If the implied volatility of an option near the money changes, it will have a much greater effect than a far OTM option. </a:t>
            </a:r>
          </a:p>
          <a:p>
            <a:endParaRPr lang="en-US" dirty="0"/>
          </a:p>
          <a:p>
            <a:r>
              <a:rPr lang="en-US" dirty="0"/>
              <a:t>All prices of all options are changing constantly in line with changes in the index, but the VIX calculation is quite </a:t>
            </a:r>
            <a:r>
              <a:rPr lang="en-US" dirty="0" err="1"/>
              <a:t>smat</a:t>
            </a:r>
            <a:r>
              <a:rPr lang="en-US" dirty="0"/>
              <a:t> in that it takes away the hustle of resorting to the Black-Scholes model or its assumptions</a:t>
            </a:r>
          </a:p>
          <a:p>
            <a:endParaRPr lang="en-US" dirty="0"/>
          </a:p>
        </p:txBody>
      </p:sp>
      <p:sp>
        <p:nvSpPr>
          <p:cNvPr id="4" name="Slide Number Placeholder 3"/>
          <p:cNvSpPr>
            <a:spLocks noGrp="1"/>
          </p:cNvSpPr>
          <p:nvPr>
            <p:ph type="sldNum" sz="quarter" idx="5"/>
          </p:nvPr>
        </p:nvSpPr>
        <p:spPr/>
        <p:txBody>
          <a:bodyPr/>
          <a:lstStyle/>
          <a:p>
            <a:fld id="{B320FFFC-22EA-1041-8DBF-EAA401FD0B47}" type="slidenum">
              <a:rPr lang="en-US" smtClean="0"/>
              <a:t>6</a:t>
            </a:fld>
            <a:endParaRPr lang="en-US"/>
          </a:p>
        </p:txBody>
      </p:sp>
    </p:spTree>
    <p:extLst>
      <p:ext uri="{BB962C8B-B14F-4D97-AF65-F5344CB8AC3E}">
        <p14:creationId xmlns:p14="http://schemas.microsoft.com/office/powerpoint/2010/main" val="3792480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when there are multiple markets with </a:t>
            </a:r>
            <a:r>
              <a:rPr lang="en-US" dirty="0" err="1"/>
              <a:t>dierent</a:t>
            </a:r>
            <a:r>
              <a:rPr lang="en-US" dirty="0"/>
              <a:t> price elasticities, manipulation is more feasible than in a single market. Because of </a:t>
            </a:r>
            <a:r>
              <a:rPr lang="en-US" dirty="0" err="1"/>
              <a:t>dierent</a:t>
            </a:r>
            <a:r>
              <a:rPr lang="en-US" dirty="0"/>
              <a:t> market liquidities, it may be feasible for a manipulator to move the price of an illiquid lower-level contract that a larger upper-level contract is tied to.</a:t>
            </a:r>
            <a:endParaRPr lang="en-US" altLang="zh-CN" dirty="0"/>
          </a:p>
          <a:p>
            <a:endParaRPr lang="en-US" dirty="0"/>
          </a:p>
          <a:p>
            <a:r>
              <a:rPr lang="en-US" dirty="0"/>
              <a:t>In fact, the day prior to the settlement, deep OTM options rarely trade. Even trading a small number of contracts can potentially move these options prices. Moreover, the large bid-ask spread of the deep OTM options allows for large price changes inside the spread that are therefore immune to arbitrage. </a:t>
            </a:r>
          </a:p>
          <a:p>
            <a:endParaRPr lang="en-US" dirty="0"/>
          </a:p>
          <a:p>
            <a:r>
              <a:rPr lang="en-US" dirty="0"/>
              <a:t>manipulation is di</a:t>
            </a:r>
            <a:r>
              <a:rPr lang="en-US" altLang="zh-CN" dirty="0"/>
              <a:t>ffi</a:t>
            </a:r>
            <a:r>
              <a:rPr lang="en-US" dirty="0"/>
              <a:t>cult for an asset with physical settlement. Suppose a manipulator pushes the price of a lower-level asset up. Nonetheless, when physical delivery of the asset takes place, the manipulator will take possession of an asset at an </a:t>
            </a:r>
            <a:r>
              <a:rPr lang="en-US" dirty="0" err="1"/>
              <a:t>inated</a:t>
            </a:r>
            <a:r>
              <a:rPr lang="en-US" dirty="0"/>
              <a:t> price,</a:t>
            </a:r>
            <a:r>
              <a:rPr lang="zh-CN" altLang="en-US" dirty="0"/>
              <a:t> </a:t>
            </a:r>
            <a:r>
              <a:rPr lang="en-US" altLang="zh-CN" dirty="0"/>
              <a:t>and that asset may quickly fall to the original value when the manipulator tries to exit the position. With cash settlement, a manipulator can deploy more capital in the upper-level asset than the position size that he will take in the lower-level asset.</a:t>
            </a:r>
            <a:endParaRPr lang="en-US" dirty="0"/>
          </a:p>
          <a:p>
            <a:endParaRPr lang="en-US" dirty="0"/>
          </a:p>
          <a:p>
            <a:r>
              <a:rPr lang="en-US" dirty="0"/>
              <a:t>Third, a </a:t>
            </a:r>
            <a:r>
              <a:rPr lang="en-US" dirty="0" err="1"/>
              <a:t>nite</a:t>
            </a:r>
            <a:r>
              <a:rPr lang="en-US" dirty="0"/>
              <a:t> time period to manipulate prices can make the costs of manipulation smaller.</a:t>
            </a:r>
          </a:p>
        </p:txBody>
      </p:sp>
      <p:sp>
        <p:nvSpPr>
          <p:cNvPr id="4" name="Slide Number Placeholder 3"/>
          <p:cNvSpPr>
            <a:spLocks noGrp="1"/>
          </p:cNvSpPr>
          <p:nvPr>
            <p:ph type="sldNum" sz="quarter" idx="5"/>
          </p:nvPr>
        </p:nvSpPr>
        <p:spPr/>
        <p:txBody>
          <a:bodyPr/>
          <a:lstStyle/>
          <a:p>
            <a:fld id="{B320FFFC-22EA-1041-8DBF-EAA401FD0B47}" type="slidenum">
              <a:rPr lang="en-US" smtClean="0"/>
              <a:t>10</a:t>
            </a:fld>
            <a:endParaRPr lang="en-US"/>
          </a:p>
        </p:txBody>
      </p:sp>
    </p:spTree>
    <p:extLst>
      <p:ext uri="{BB962C8B-B14F-4D97-AF65-F5344CB8AC3E}">
        <p14:creationId xmlns:p14="http://schemas.microsoft.com/office/powerpoint/2010/main" val="2603790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altLang="zh-CN" dirty="0"/>
              <a:t>fi</a:t>
            </a:r>
            <a:r>
              <a:rPr lang="en-US" dirty="0"/>
              <a:t>gure shows</a:t>
            </a:r>
            <a:r>
              <a:rPr lang="zh-CN" altLang="en-US" dirty="0"/>
              <a:t> </a:t>
            </a:r>
            <a:r>
              <a:rPr lang="en-US" dirty="0"/>
              <a:t>the average trade volume of monthly S&amp;P 500, S&amp;P 100, and SPY options by days to maturity. The sample consists of the option chains used in VIX settlement calculations from January 2008 to August 2014. Panel A shows the daily trade volume of S&amp;P 500 options averaged across </a:t>
            </a:r>
            <a:r>
              <a:rPr lang="en-US" dirty="0" err="1"/>
              <a:t>dierent</a:t>
            </a:r>
            <a:r>
              <a:rPr lang="en-US" dirty="0"/>
              <a:t> strike prices and settlement dates. The center vertical line shows 30 days to maturity, which is the settlement day for VIX derivatives.</a:t>
            </a:r>
          </a:p>
        </p:txBody>
      </p:sp>
      <p:sp>
        <p:nvSpPr>
          <p:cNvPr id="4" name="Slide Number Placeholder 3"/>
          <p:cNvSpPr>
            <a:spLocks noGrp="1"/>
          </p:cNvSpPr>
          <p:nvPr>
            <p:ph type="sldNum" sz="quarter" idx="5"/>
          </p:nvPr>
        </p:nvSpPr>
        <p:spPr/>
        <p:txBody>
          <a:bodyPr/>
          <a:lstStyle/>
          <a:p>
            <a:fld id="{B320FFFC-22EA-1041-8DBF-EAA401FD0B47}" type="slidenum">
              <a:rPr lang="en-US" smtClean="0"/>
              <a:t>13</a:t>
            </a:fld>
            <a:endParaRPr lang="en-US"/>
          </a:p>
        </p:txBody>
      </p:sp>
    </p:spTree>
    <p:extLst>
      <p:ext uri="{BB962C8B-B14F-4D97-AF65-F5344CB8AC3E}">
        <p14:creationId xmlns:p14="http://schemas.microsoft.com/office/powerpoint/2010/main" val="243505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Panel B shows the average daily trade volume calculated in the same way as Panel A for S&amp;P 500 options excluding the trades occurring at the preopening settlement (green circles), S&amp;P 100 options (brown squares), and SPY options (orange triangles). The volume in Panel B is normalized by the average trade volume for each option during the period. Panel C shows the SPX options' trade volume separately for OTM (blue circles) and ITM (gray squares) options.</a:t>
            </a:r>
          </a:p>
        </p:txBody>
      </p:sp>
      <p:sp>
        <p:nvSpPr>
          <p:cNvPr id="4" name="Slide Number Placeholder 3"/>
          <p:cNvSpPr>
            <a:spLocks noGrp="1"/>
          </p:cNvSpPr>
          <p:nvPr>
            <p:ph type="sldNum" sz="quarter" idx="5"/>
          </p:nvPr>
        </p:nvSpPr>
        <p:spPr/>
        <p:txBody>
          <a:bodyPr/>
          <a:lstStyle/>
          <a:p>
            <a:fld id="{B320FFFC-22EA-1041-8DBF-EAA401FD0B47}" type="slidenum">
              <a:rPr lang="en-US" smtClean="0"/>
              <a:t>14</a:t>
            </a:fld>
            <a:endParaRPr lang="en-US"/>
          </a:p>
        </p:txBody>
      </p:sp>
    </p:spTree>
    <p:extLst>
      <p:ext uri="{BB962C8B-B14F-4D97-AF65-F5344CB8AC3E}">
        <p14:creationId xmlns:p14="http://schemas.microsoft.com/office/powerpoint/2010/main" val="160603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design puts a very high weight on the option with e0.5, because small changes in price can exclude or include the option from settlement calculation. Interestingly, the trade volume per minute for options at e0.5 increases to around 130 times of that in the rest of the day, whereas the options below this threshold experience minimal trading activity.</a:t>
            </a:r>
          </a:p>
        </p:txBody>
      </p:sp>
      <p:sp>
        <p:nvSpPr>
          <p:cNvPr id="4" name="Slide Number Placeholder 3"/>
          <p:cNvSpPr>
            <a:spLocks noGrp="1"/>
          </p:cNvSpPr>
          <p:nvPr>
            <p:ph type="sldNum" sz="quarter" idx="5"/>
          </p:nvPr>
        </p:nvSpPr>
        <p:spPr/>
        <p:txBody>
          <a:bodyPr/>
          <a:lstStyle/>
          <a:p>
            <a:fld id="{B320FFFC-22EA-1041-8DBF-EAA401FD0B47}" type="slidenum">
              <a:rPr lang="en-US" smtClean="0"/>
              <a:t>16</a:t>
            </a:fld>
            <a:endParaRPr lang="en-US"/>
          </a:p>
        </p:txBody>
      </p:sp>
    </p:spTree>
    <p:extLst>
      <p:ext uri="{BB962C8B-B14F-4D97-AF65-F5344CB8AC3E}">
        <p14:creationId xmlns:p14="http://schemas.microsoft.com/office/powerpoint/2010/main" val="388887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7E2D62B-8D6B-FC43-82F3-E509810168F5}" type="datetimeFigureOut">
              <a:rPr lang="en-US" smtClean="0"/>
              <a:t>9/28/19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48185579-3F9D-594A-9C28-2B7D58B049CA}"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374367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2D62B-8D6B-FC43-82F3-E509810168F5}"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5579-3F9D-594A-9C28-2B7D58B049CA}" type="slidenum">
              <a:rPr lang="en-US" smtClean="0"/>
              <a:t>‹#›</a:t>
            </a:fld>
            <a:endParaRPr lang="en-US"/>
          </a:p>
        </p:txBody>
      </p:sp>
    </p:spTree>
    <p:extLst>
      <p:ext uri="{BB962C8B-B14F-4D97-AF65-F5344CB8AC3E}">
        <p14:creationId xmlns:p14="http://schemas.microsoft.com/office/powerpoint/2010/main" val="392718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2D62B-8D6B-FC43-82F3-E509810168F5}"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5579-3F9D-594A-9C28-2B7D58B049CA}" type="slidenum">
              <a:rPr lang="en-US" smtClean="0"/>
              <a:t>‹#›</a:t>
            </a:fld>
            <a:endParaRPr lang="en-US"/>
          </a:p>
        </p:txBody>
      </p:sp>
    </p:spTree>
    <p:extLst>
      <p:ext uri="{BB962C8B-B14F-4D97-AF65-F5344CB8AC3E}">
        <p14:creationId xmlns:p14="http://schemas.microsoft.com/office/powerpoint/2010/main" val="362207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E2D62B-8D6B-FC43-82F3-E509810168F5}" type="datetimeFigureOut">
              <a:rPr lang="en-US" smtClean="0"/>
              <a:t>9/28/19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5579-3F9D-594A-9C28-2B7D58B049CA}" type="slidenum">
              <a:rPr lang="en-US" smtClean="0"/>
              <a:t>‹#›</a:t>
            </a:fld>
            <a:endParaRPr lang="en-US"/>
          </a:p>
        </p:txBody>
      </p:sp>
    </p:spTree>
    <p:extLst>
      <p:ext uri="{BB962C8B-B14F-4D97-AF65-F5344CB8AC3E}">
        <p14:creationId xmlns:p14="http://schemas.microsoft.com/office/powerpoint/2010/main" val="1552854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7E2D62B-8D6B-FC43-82F3-E509810168F5}" type="datetimeFigureOut">
              <a:rPr lang="en-US" smtClean="0"/>
              <a:t>9/28/19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48185579-3F9D-594A-9C28-2B7D58B049CA}"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0248008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E2D62B-8D6B-FC43-82F3-E509810168F5}" type="datetimeFigureOut">
              <a:rPr lang="en-US" smtClean="0"/>
              <a:t>9/28/19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185579-3F9D-594A-9C28-2B7D58B049CA}" type="slidenum">
              <a:rPr lang="en-US" smtClean="0"/>
              <a:t>‹#›</a:t>
            </a:fld>
            <a:endParaRPr lang="en-US"/>
          </a:p>
        </p:txBody>
      </p:sp>
    </p:spTree>
    <p:extLst>
      <p:ext uri="{BB962C8B-B14F-4D97-AF65-F5344CB8AC3E}">
        <p14:creationId xmlns:p14="http://schemas.microsoft.com/office/powerpoint/2010/main" val="405479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E2D62B-8D6B-FC43-82F3-E509810168F5}" type="datetimeFigureOut">
              <a:rPr lang="en-US" smtClean="0"/>
              <a:t>9/28/19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185579-3F9D-594A-9C28-2B7D58B049CA}" type="slidenum">
              <a:rPr lang="en-US" smtClean="0"/>
              <a:t>‹#›</a:t>
            </a:fld>
            <a:endParaRPr lang="en-US"/>
          </a:p>
        </p:txBody>
      </p:sp>
    </p:spTree>
    <p:extLst>
      <p:ext uri="{BB962C8B-B14F-4D97-AF65-F5344CB8AC3E}">
        <p14:creationId xmlns:p14="http://schemas.microsoft.com/office/powerpoint/2010/main" val="1965899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E2D62B-8D6B-FC43-82F3-E509810168F5}" type="datetimeFigureOut">
              <a:rPr lang="en-US" smtClean="0"/>
              <a:t>9/28/19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185579-3F9D-594A-9C28-2B7D58B049CA}" type="slidenum">
              <a:rPr lang="en-US" smtClean="0"/>
              <a:t>‹#›</a:t>
            </a:fld>
            <a:endParaRPr lang="en-US"/>
          </a:p>
        </p:txBody>
      </p:sp>
    </p:spTree>
    <p:extLst>
      <p:ext uri="{BB962C8B-B14F-4D97-AF65-F5344CB8AC3E}">
        <p14:creationId xmlns:p14="http://schemas.microsoft.com/office/powerpoint/2010/main" val="72662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2D62B-8D6B-FC43-82F3-E509810168F5}" type="datetimeFigureOut">
              <a:rPr lang="en-US" smtClean="0"/>
              <a:t>9/28/19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185579-3F9D-594A-9C28-2B7D58B049CA}" type="slidenum">
              <a:rPr lang="en-US" smtClean="0"/>
              <a:t>‹#›</a:t>
            </a:fld>
            <a:endParaRPr lang="en-US"/>
          </a:p>
        </p:txBody>
      </p:sp>
    </p:spTree>
    <p:extLst>
      <p:ext uri="{BB962C8B-B14F-4D97-AF65-F5344CB8AC3E}">
        <p14:creationId xmlns:p14="http://schemas.microsoft.com/office/powerpoint/2010/main" val="405257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7E2D62B-8D6B-FC43-82F3-E509810168F5}" type="datetimeFigureOut">
              <a:rPr lang="en-US" smtClean="0"/>
              <a:t>9/28/19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185579-3F9D-594A-9C28-2B7D58B049C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2040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7E2D62B-8D6B-FC43-82F3-E509810168F5}" type="datetimeFigureOut">
              <a:rPr lang="en-US" smtClean="0"/>
              <a:t>9/28/19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48185579-3F9D-594A-9C28-2B7D58B049C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3040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7E2D62B-8D6B-FC43-82F3-E509810168F5}" type="datetimeFigureOut">
              <a:rPr lang="en-US" smtClean="0"/>
              <a:t>9/28/19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48185579-3F9D-594A-9C28-2B7D58B049C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2759214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ECB0E0D-AC1B-4E83-84EA-237BFA206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6DCB3B1-E1A7-4510-831B-77C8EFF56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10132A3B-10CF-4EEB-BA1F-A63D2ED61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014E52ED-3C51-46E6-BE4B-14FFAB2C3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2" name="Title 1">
            <a:extLst>
              <a:ext uri="{FF2B5EF4-FFF2-40B4-BE49-F238E27FC236}">
                <a16:creationId xmlns:a16="http://schemas.microsoft.com/office/drawing/2014/main" id="{D447066A-ECB4-C041-9A84-F1D1EA354112}"/>
              </a:ext>
            </a:extLst>
          </p:cNvPr>
          <p:cNvSpPr>
            <a:spLocks noGrp="1"/>
          </p:cNvSpPr>
          <p:nvPr>
            <p:ph type="ctrTitle"/>
          </p:nvPr>
        </p:nvSpPr>
        <p:spPr>
          <a:xfrm>
            <a:off x="1478521" y="1480930"/>
            <a:ext cx="5751537" cy="3848521"/>
          </a:xfrm>
        </p:spPr>
        <p:txBody>
          <a:bodyPr anchor="ctr">
            <a:normAutofit/>
          </a:bodyPr>
          <a:lstStyle/>
          <a:p>
            <a:pPr algn="r"/>
            <a:r>
              <a:rPr lang="en-US" altLang="zh-CN" sz="6600"/>
              <a:t>Manipulation</a:t>
            </a:r>
            <a:r>
              <a:rPr lang="zh-CN" altLang="en-US" sz="6600"/>
              <a:t> </a:t>
            </a:r>
            <a:r>
              <a:rPr lang="en-US" altLang="zh-CN" sz="6600"/>
              <a:t>in</a:t>
            </a:r>
            <a:r>
              <a:rPr lang="zh-CN" altLang="en-US" sz="6600"/>
              <a:t> </a:t>
            </a:r>
            <a:r>
              <a:rPr lang="en-US" altLang="zh-CN" sz="6600"/>
              <a:t>VIX</a:t>
            </a:r>
            <a:endParaRPr lang="en-US" sz="6600"/>
          </a:p>
        </p:txBody>
      </p:sp>
      <p:sp>
        <p:nvSpPr>
          <p:cNvPr id="3" name="Subtitle 2">
            <a:extLst>
              <a:ext uri="{FF2B5EF4-FFF2-40B4-BE49-F238E27FC236}">
                <a16:creationId xmlns:a16="http://schemas.microsoft.com/office/drawing/2014/main" id="{91BBE2CC-1BC4-234A-B53F-407BD817FCEE}"/>
              </a:ext>
            </a:extLst>
          </p:cNvPr>
          <p:cNvSpPr>
            <a:spLocks noGrp="1"/>
          </p:cNvSpPr>
          <p:nvPr>
            <p:ph type="subTitle" idx="1"/>
          </p:nvPr>
        </p:nvSpPr>
        <p:spPr>
          <a:xfrm>
            <a:off x="8119870" y="1480929"/>
            <a:ext cx="2593610" cy="3848522"/>
          </a:xfrm>
        </p:spPr>
        <p:txBody>
          <a:bodyPr anchor="ctr">
            <a:normAutofit/>
          </a:bodyPr>
          <a:lstStyle/>
          <a:p>
            <a:pPr algn="l">
              <a:spcAft>
                <a:spcPts val="600"/>
              </a:spcAft>
            </a:pPr>
            <a:r>
              <a:rPr lang="en-US" altLang="zh-CN" dirty="0"/>
              <a:t>Authors:</a:t>
            </a:r>
            <a:r>
              <a:rPr lang="zh-CN" altLang="en-US" dirty="0"/>
              <a:t> </a:t>
            </a:r>
            <a:endParaRPr lang="en-US" altLang="zh-CN" dirty="0"/>
          </a:p>
          <a:p>
            <a:pPr algn="l">
              <a:spcAft>
                <a:spcPts val="600"/>
              </a:spcAft>
            </a:pPr>
            <a:r>
              <a:rPr lang="en-US" altLang="zh-CN" dirty="0"/>
              <a:t>JOHN M. GRIFFIN and AMIN SHAMS</a:t>
            </a:r>
          </a:p>
          <a:p>
            <a:pPr algn="l">
              <a:spcAft>
                <a:spcPts val="600"/>
              </a:spcAft>
            </a:pPr>
            <a:endParaRPr lang="en-US" altLang="zh-CN" dirty="0"/>
          </a:p>
          <a:p>
            <a:pPr algn="l">
              <a:spcAft>
                <a:spcPts val="600"/>
              </a:spcAft>
            </a:pPr>
            <a:endParaRPr lang="en-US" altLang="zh-CN" dirty="0"/>
          </a:p>
          <a:p>
            <a:pPr algn="l">
              <a:spcAft>
                <a:spcPts val="600"/>
              </a:spcAft>
            </a:pPr>
            <a:r>
              <a:rPr lang="en-US" altLang="zh-CN" dirty="0"/>
              <a:t>Presenter:</a:t>
            </a:r>
            <a:r>
              <a:rPr lang="zh-CN" altLang="en-US" dirty="0"/>
              <a:t> </a:t>
            </a:r>
            <a:endParaRPr lang="en-US" altLang="zh-CN" dirty="0"/>
          </a:p>
          <a:p>
            <a:pPr algn="l">
              <a:spcAft>
                <a:spcPts val="600"/>
              </a:spcAft>
            </a:pPr>
            <a:r>
              <a:rPr lang="en-US" altLang="zh-CN" dirty="0"/>
              <a:t>Amber</a:t>
            </a:r>
            <a:r>
              <a:rPr lang="zh-CN" altLang="en-US" dirty="0"/>
              <a:t> </a:t>
            </a:r>
            <a:r>
              <a:rPr lang="en-US" altLang="zh-CN" dirty="0"/>
              <a:t>Yang</a:t>
            </a:r>
          </a:p>
          <a:p>
            <a:pPr algn="l">
              <a:spcAft>
                <a:spcPts val="600"/>
              </a:spcAft>
            </a:pPr>
            <a:r>
              <a:rPr lang="en-US" dirty="0"/>
              <a:t>10/01/2019</a:t>
            </a:r>
          </a:p>
        </p:txBody>
      </p:sp>
      <p:cxnSp>
        <p:nvCxnSpPr>
          <p:cNvPr id="14" name="Straight Connector 13">
            <a:extLst>
              <a:ext uri="{FF2B5EF4-FFF2-40B4-BE49-F238E27FC236}">
                <a16:creationId xmlns:a16="http://schemas.microsoft.com/office/drawing/2014/main" id="{6116DDC6-8F07-46CC-8751-E5C9346B2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4964" y="2388358"/>
            <a:ext cx="0" cy="1856096"/>
          </a:xfrm>
          <a:prstGeom prst="line">
            <a:avLst/>
          </a:prstGeom>
          <a:ln w="25400" cap="sq">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49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0C05-FDE8-3B44-9C81-998EA4C21687}"/>
              </a:ext>
            </a:extLst>
          </p:cNvPr>
          <p:cNvSpPr>
            <a:spLocks noGrp="1"/>
          </p:cNvSpPr>
          <p:nvPr>
            <p:ph type="title"/>
          </p:nvPr>
        </p:nvSpPr>
        <p:spPr/>
        <p:txBody>
          <a:bodyPr/>
          <a:lstStyle/>
          <a:p>
            <a:r>
              <a:rPr lang="en-US" dirty="0"/>
              <a:t>Characters that make manipulation possible</a:t>
            </a:r>
          </a:p>
        </p:txBody>
      </p:sp>
      <p:sp>
        <p:nvSpPr>
          <p:cNvPr id="3" name="Content Placeholder 2">
            <a:extLst>
              <a:ext uri="{FF2B5EF4-FFF2-40B4-BE49-F238E27FC236}">
                <a16:creationId xmlns:a16="http://schemas.microsoft.com/office/drawing/2014/main" id="{6DFBC31C-4D50-D243-BA3E-BFBFD8624AF5}"/>
              </a:ext>
            </a:extLst>
          </p:cNvPr>
          <p:cNvSpPr>
            <a:spLocks noGrp="1"/>
          </p:cNvSpPr>
          <p:nvPr>
            <p:ph idx="1"/>
          </p:nvPr>
        </p:nvSpPr>
        <p:spPr/>
        <p:txBody>
          <a:bodyPr/>
          <a:lstStyle/>
          <a:p>
            <a:r>
              <a:rPr lang="en-US" altLang="zh-CN" dirty="0"/>
              <a:t>Upper-level VIX market is large and liquid,</a:t>
            </a:r>
            <a:r>
              <a:rPr lang="zh-CN" altLang="en-US" dirty="0"/>
              <a:t> </a:t>
            </a:r>
            <a:r>
              <a:rPr lang="en-US" altLang="zh-CN" dirty="0"/>
              <a:t>while</a:t>
            </a:r>
            <a:r>
              <a:rPr lang="zh-CN" altLang="en-US" dirty="0"/>
              <a:t> </a:t>
            </a:r>
            <a:r>
              <a:rPr lang="en-US" altLang="zh-CN" dirty="0"/>
              <a:t>lower-level SPX options, where the VIX values are derived from, are illiquid.</a:t>
            </a:r>
          </a:p>
          <a:p>
            <a:endParaRPr lang="en-US" altLang="zh-CN" dirty="0"/>
          </a:p>
          <a:p>
            <a:r>
              <a:rPr lang="en-US" altLang="zh-CN" dirty="0"/>
              <a:t>VIX derivatives are cash settled</a:t>
            </a:r>
          </a:p>
          <a:p>
            <a:endParaRPr lang="en-US" altLang="zh-CN" dirty="0"/>
          </a:p>
          <a:p>
            <a:r>
              <a:rPr lang="en-US" altLang="zh-CN" dirty="0"/>
              <a:t>Settlement occurs within a short period of time based on the SPX options pre-open auction</a:t>
            </a:r>
          </a:p>
          <a:p>
            <a:endParaRPr lang="en-US" dirty="0"/>
          </a:p>
        </p:txBody>
      </p:sp>
    </p:spTree>
    <p:extLst>
      <p:ext uri="{BB962C8B-B14F-4D97-AF65-F5344CB8AC3E}">
        <p14:creationId xmlns:p14="http://schemas.microsoft.com/office/powerpoint/2010/main" val="120303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8DE2-FCA1-3247-B865-6D33B5BC5F61}"/>
              </a:ext>
            </a:extLst>
          </p:cNvPr>
          <p:cNvSpPr>
            <a:spLocks noGrp="1"/>
          </p:cNvSpPr>
          <p:nvPr>
            <p:ph type="title"/>
          </p:nvPr>
        </p:nvSpPr>
        <p:spPr/>
        <p:txBody>
          <a:bodyPr/>
          <a:lstStyle/>
          <a:p>
            <a:r>
              <a:rPr lang="en-US" altLang="zh-CN" dirty="0"/>
              <a:t>Volume</a:t>
            </a:r>
            <a:r>
              <a:rPr lang="zh-CN" altLang="en-US" dirty="0"/>
              <a:t> </a:t>
            </a:r>
            <a:r>
              <a:rPr lang="en-US" altLang="zh-CN" dirty="0"/>
              <a:t>Patterns</a:t>
            </a:r>
            <a:r>
              <a:rPr lang="zh-CN" altLang="en-US" dirty="0"/>
              <a:t> </a:t>
            </a:r>
            <a:r>
              <a:rPr lang="en-US" altLang="zh-CN" dirty="0"/>
              <a:t>at</a:t>
            </a:r>
            <a:r>
              <a:rPr lang="zh-CN" altLang="en-US" dirty="0"/>
              <a:t> </a:t>
            </a:r>
            <a:r>
              <a:rPr lang="en-US" altLang="zh-CN" dirty="0"/>
              <a:t>Settlement</a:t>
            </a:r>
            <a:endParaRPr lang="en-US" dirty="0"/>
          </a:p>
        </p:txBody>
      </p:sp>
      <p:sp>
        <p:nvSpPr>
          <p:cNvPr id="3" name="Text Placeholder 2">
            <a:extLst>
              <a:ext uri="{FF2B5EF4-FFF2-40B4-BE49-F238E27FC236}">
                <a16:creationId xmlns:a16="http://schemas.microsoft.com/office/drawing/2014/main" id="{A35022E8-12D8-7643-BD30-2017B1AE77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325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893E-2206-B14B-8964-A596E49FBD0B}"/>
              </a:ext>
            </a:extLst>
          </p:cNvPr>
          <p:cNvSpPr>
            <a:spLocks noGrp="1"/>
          </p:cNvSpPr>
          <p:nvPr>
            <p:ph type="title"/>
          </p:nvPr>
        </p:nvSpPr>
        <p:spPr/>
        <p:txBody>
          <a:bodyPr/>
          <a:lstStyle/>
          <a:p>
            <a:r>
              <a:rPr lang="en-US" dirty="0"/>
              <a:t>Patterns Overview</a:t>
            </a:r>
          </a:p>
        </p:txBody>
      </p:sp>
      <p:sp>
        <p:nvSpPr>
          <p:cNvPr id="3" name="Content Placeholder 2">
            <a:extLst>
              <a:ext uri="{FF2B5EF4-FFF2-40B4-BE49-F238E27FC236}">
                <a16:creationId xmlns:a16="http://schemas.microsoft.com/office/drawing/2014/main" id="{154E08E9-A940-BE44-A0AF-DE357225DCA3}"/>
              </a:ext>
            </a:extLst>
          </p:cNvPr>
          <p:cNvSpPr>
            <a:spLocks noGrp="1"/>
          </p:cNvSpPr>
          <p:nvPr>
            <p:ph idx="1"/>
          </p:nvPr>
        </p:nvSpPr>
        <p:spPr/>
        <p:txBody>
          <a:bodyPr>
            <a:normAutofit fontScale="92500" lnSpcReduction="20000"/>
          </a:bodyPr>
          <a:lstStyle/>
          <a:p>
            <a:pPr marL="530352" lvl="1" indent="0">
              <a:buNone/>
            </a:pPr>
            <a:r>
              <a:rPr lang="en-US" altLang="zh-CN" sz="2800" i="0" dirty="0"/>
              <a:t>Patterns:</a:t>
            </a:r>
            <a:r>
              <a:rPr lang="zh-CN" altLang="en-US" sz="2800" i="0" dirty="0"/>
              <a:t> </a:t>
            </a:r>
            <a:endParaRPr lang="en-US" altLang="zh-CN" sz="2800" i="0" dirty="0"/>
          </a:p>
          <a:p>
            <a:pPr marL="530352" lvl="1" indent="0">
              <a:buNone/>
            </a:pPr>
            <a:endParaRPr lang="en-US" altLang="zh-CN" sz="2800" i="0" dirty="0"/>
          </a:p>
          <a:p>
            <a:pPr marL="530352" lvl="1" indent="0">
              <a:buNone/>
            </a:pPr>
            <a:r>
              <a:rPr lang="en-US" altLang="zh-CN" sz="2800" i="0" dirty="0"/>
              <a:t>Significant</a:t>
            </a:r>
            <a:r>
              <a:rPr lang="zh-CN" altLang="en-US" sz="2800" i="0" dirty="0"/>
              <a:t> </a:t>
            </a:r>
            <a:r>
              <a:rPr lang="en-US" altLang="zh-CN" sz="2800" i="0" dirty="0"/>
              <a:t>trading</a:t>
            </a:r>
            <a:r>
              <a:rPr lang="zh-CN" altLang="en-US" sz="2800" i="0" dirty="0"/>
              <a:t> </a:t>
            </a:r>
            <a:r>
              <a:rPr lang="en-US" altLang="zh-CN" sz="2800" i="0" dirty="0"/>
              <a:t>volume</a:t>
            </a:r>
            <a:r>
              <a:rPr lang="zh-CN" altLang="en-US" sz="2800" i="0" dirty="0"/>
              <a:t> </a:t>
            </a:r>
            <a:r>
              <a:rPr lang="en-US" altLang="zh-CN" sz="2800" i="0" dirty="0"/>
              <a:t>spikes</a:t>
            </a:r>
            <a:r>
              <a:rPr lang="zh-CN" altLang="en-US" sz="2800" i="0" dirty="0"/>
              <a:t> </a:t>
            </a:r>
            <a:r>
              <a:rPr lang="en-US" altLang="zh-CN" sz="2800" i="0" dirty="0"/>
              <a:t>at</a:t>
            </a:r>
            <a:r>
              <a:rPr lang="zh-CN" altLang="en-US" sz="2800" i="0" dirty="0"/>
              <a:t> </a:t>
            </a:r>
            <a:r>
              <a:rPr lang="en-US" altLang="zh-CN" sz="2800" i="0" dirty="0"/>
              <a:t>exact</a:t>
            </a:r>
            <a:r>
              <a:rPr lang="zh-CN" altLang="en-US" sz="2800" i="0" dirty="0"/>
              <a:t> </a:t>
            </a:r>
            <a:r>
              <a:rPr lang="en-US" altLang="zh-CN" sz="2800" i="0" dirty="0"/>
              <a:t>time</a:t>
            </a:r>
            <a:r>
              <a:rPr lang="zh-CN" altLang="en-US" sz="2800" i="0" dirty="0"/>
              <a:t> </a:t>
            </a:r>
            <a:r>
              <a:rPr lang="en-US" altLang="zh-CN" sz="2800" i="0" dirty="0"/>
              <a:t>the</a:t>
            </a:r>
            <a:r>
              <a:rPr lang="zh-CN" altLang="en-US" sz="2800" i="0" dirty="0"/>
              <a:t> </a:t>
            </a:r>
            <a:r>
              <a:rPr lang="en-US" altLang="zh-CN" sz="2800" i="0" dirty="0"/>
              <a:t>monthly</a:t>
            </a:r>
            <a:r>
              <a:rPr lang="zh-CN" altLang="en-US" sz="2800" i="0" dirty="0"/>
              <a:t> </a:t>
            </a:r>
            <a:r>
              <a:rPr lang="en-US" altLang="zh-CN" sz="2800" i="0" dirty="0"/>
              <a:t>VIX</a:t>
            </a:r>
            <a:r>
              <a:rPr lang="zh-CN" altLang="en-US" sz="2800" i="0" dirty="0"/>
              <a:t> </a:t>
            </a:r>
            <a:r>
              <a:rPr lang="en-US" altLang="zh-CN" sz="2800" i="0" dirty="0"/>
              <a:t>settle</a:t>
            </a:r>
          </a:p>
          <a:p>
            <a:pPr marL="530352" lvl="1" indent="0">
              <a:buNone/>
            </a:pPr>
            <a:endParaRPr lang="en-US" altLang="zh-CN" sz="2800" i="0" dirty="0"/>
          </a:p>
          <a:p>
            <a:pPr marL="530352" lvl="1" indent="0">
              <a:buNone/>
            </a:pPr>
            <a:r>
              <a:rPr lang="en-US" altLang="zh-CN" sz="2800" i="0" dirty="0"/>
              <a:t>Spike</a:t>
            </a:r>
            <a:r>
              <a:rPr lang="zh-CN" altLang="en-US" sz="2800" i="0" dirty="0"/>
              <a:t> </a:t>
            </a:r>
            <a:r>
              <a:rPr lang="en-US" altLang="zh-CN" sz="2800" i="0" dirty="0"/>
              <a:t>occurs</a:t>
            </a:r>
            <a:r>
              <a:rPr lang="zh-CN" altLang="en-US" sz="2800" i="0" dirty="0"/>
              <a:t> </a:t>
            </a:r>
            <a:r>
              <a:rPr lang="en-US" altLang="zh-CN" sz="2800" i="0" dirty="0"/>
              <a:t>only</a:t>
            </a:r>
            <a:r>
              <a:rPr lang="zh-CN" altLang="en-US" sz="2800" i="0" dirty="0"/>
              <a:t> </a:t>
            </a:r>
            <a:r>
              <a:rPr lang="en-US" altLang="zh-CN" sz="2800" i="0" dirty="0"/>
              <a:t>in</a:t>
            </a:r>
            <a:r>
              <a:rPr lang="zh-CN" altLang="en-US" sz="2800" i="0" dirty="0"/>
              <a:t> </a:t>
            </a:r>
            <a:r>
              <a:rPr lang="en-US" altLang="zh-CN" sz="2800" i="0" dirty="0"/>
              <a:t>OTM</a:t>
            </a:r>
            <a:r>
              <a:rPr lang="zh-CN" altLang="en-US" sz="2800" i="0" dirty="0"/>
              <a:t> </a:t>
            </a:r>
            <a:r>
              <a:rPr lang="en-US" altLang="zh-CN" sz="2800" i="0" dirty="0"/>
              <a:t>SPX</a:t>
            </a:r>
            <a:r>
              <a:rPr lang="zh-CN" altLang="en-US" sz="2800" i="0" dirty="0"/>
              <a:t> </a:t>
            </a:r>
            <a:r>
              <a:rPr lang="en-US" altLang="zh-CN" sz="2800" i="0" dirty="0"/>
              <a:t>options</a:t>
            </a:r>
          </a:p>
          <a:p>
            <a:pPr marL="530352" lvl="1" indent="0">
              <a:buNone/>
            </a:pPr>
            <a:endParaRPr lang="en-US" altLang="zh-CN" sz="2800" i="0" dirty="0"/>
          </a:p>
          <a:p>
            <a:pPr marL="530352" lvl="1" indent="0">
              <a:buNone/>
            </a:pPr>
            <a:r>
              <a:rPr lang="en-US" altLang="zh-CN" sz="2800" i="0" dirty="0"/>
              <a:t>No</a:t>
            </a:r>
            <a:r>
              <a:rPr lang="zh-CN" altLang="en-US" sz="2800" i="0" dirty="0"/>
              <a:t> </a:t>
            </a:r>
            <a:r>
              <a:rPr lang="en-US" altLang="zh-CN" sz="2800" i="0" dirty="0"/>
              <a:t>such</a:t>
            </a:r>
            <a:r>
              <a:rPr lang="zh-CN" altLang="en-US" sz="2800" i="0" dirty="0"/>
              <a:t> </a:t>
            </a:r>
            <a:r>
              <a:rPr lang="en-US" altLang="zh-CN" sz="2800" i="0" dirty="0"/>
              <a:t>spike</a:t>
            </a:r>
            <a:r>
              <a:rPr lang="zh-CN" altLang="en-US" sz="2800" i="0" dirty="0"/>
              <a:t> </a:t>
            </a:r>
            <a:r>
              <a:rPr lang="en-US" altLang="zh-CN" sz="2800" i="0" dirty="0"/>
              <a:t>in</a:t>
            </a:r>
            <a:r>
              <a:rPr lang="zh-CN" altLang="en-US" sz="2800" i="0" dirty="0"/>
              <a:t> </a:t>
            </a:r>
            <a:r>
              <a:rPr lang="en-US" altLang="zh-CN" sz="2800" i="0" dirty="0"/>
              <a:t>volume</a:t>
            </a:r>
            <a:r>
              <a:rPr lang="zh-CN" altLang="en-US" sz="2800" i="0" dirty="0"/>
              <a:t> </a:t>
            </a:r>
            <a:r>
              <a:rPr lang="en-US" altLang="zh-CN" sz="2800" i="0" dirty="0"/>
              <a:t>for</a:t>
            </a:r>
            <a:r>
              <a:rPr lang="zh-CN" altLang="en-US" sz="2800" i="0" dirty="0"/>
              <a:t> </a:t>
            </a:r>
            <a:r>
              <a:rPr lang="en-US" altLang="zh-CN" sz="2800" i="0" dirty="0"/>
              <a:t>similar</a:t>
            </a:r>
            <a:r>
              <a:rPr lang="zh-CN" altLang="en-US" sz="2800" i="0" dirty="0"/>
              <a:t> </a:t>
            </a:r>
            <a:r>
              <a:rPr lang="en-US" altLang="zh-CN" sz="2800" i="0" dirty="0"/>
              <a:t>index</a:t>
            </a:r>
            <a:r>
              <a:rPr lang="zh-CN" altLang="en-US" sz="2800" i="0" dirty="0"/>
              <a:t> </a:t>
            </a:r>
            <a:r>
              <a:rPr lang="en-US" altLang="zh-CN" sz="2800" i="0" dirty="0"/>
              <a:t>options</a:t>
            </a:r>
            <a:r>
              <a:rPr lang="zh-CN" altLang="en-US" sz="2800" i="0" dirty="0"/>
              <a:t> </a:t>
            </a:r>
            <a:r>
              <a:rPr lang="en-US" altLang="zh-CN" sz="2800" i="0" dirty="0"/>
              <a:t>(OEX,</a:t>
            </a:r>
            <a:r>
              <a:rPr lang="zh-CN" altLang="en-US" sz="2800" i="0" dirty="0"/>
              <a:t> </a:t>
            </a:r>
            <a:r>
              <a:rPr lang="en-US" altLang="zh-CN" sz="2800" i="0" dirty="0"/>
              <a:t>SPY)</a:t>
            </a:r>
            <a:r>
              <a:rPr lang="zh-CN" altLang="en-US" sz="2800" i="0" dirty="0"/>
              <a:t> </a:t>
            </a:r>
            <a:r>
              <a:rPr lang="en-US" altLang="zh-CN" sz="2800" i="0" dirty="0"/>
              <a:t>that</a:t>
            </a:r>
            <a:r>
              <a:rPr lang="zh-CN" altLang="en-US" sz="2800" i="0" dirty="0"/>
              <a:t> </a:t>
            </a:r>
            <a:r>
              <a:rPr lang="en-US" altLang="zh-CN" sz="2800" i="0" dirty="0"/>
              <a:t>are</a:t>
            </a:r>
            <a:r>
              <a:rPr lang="zh-CN" altLang="en-US" sz="2800" i="0" dirty="0"/>
              <a:t> </a:t>
            </a:r>
            <a:r>
              <a:rPr lang="en-US" altLang="zh-CN" sz="2800" i="0" dirty="0"/>
              <a:t>unconnected</a:t>
            </a:r>
            <a:r>
              <a:rPr lang="zh-CN" altLang="en-US" sz="2800" i="0" dirty="0"/>
              <a:t> </a:t>
            </a:r>
            <a:r>
              <a:rPr lang="en-US" altLang="zh-CN" sz="2800" i="0" dirty="0"/>
              <a:t>to</a:t>
            </a:r>
            <a:r>
              <a:rPr lang="zh-CN" altLang="en-US" sz="2800" i="0" dirty="0"/>
              <a:t> </a:t>
            </a:r>
            <a:r>
              <a:rPr lang="en-US" altLang="zh-CN" sz="2800" i="0" dirty="0"/>
              <a:t>volatility</a:t>
            </a:r>
            <a:r>
              <a:rPr lang="zh-CN" altLang="en-US" sz="2800" i="0" dirty="0"/>
              <a:t> </a:t>
            </a:r>
            <a:r>
              <a:rPr lang="en-US" altLang="zh-CN" sz="2800" i="0" dirty="0"/>
              <a:t>index</a:t>
            </a:r>
            <a:r>
              <a:rPr lang="zh-CN" altLang="en-US" sz="2800" i="0" dirty="0"/>
              <a:t> </a:t>
            </a:r>
            <a:r>
              <a:rPr lang="en-US" altLang="zh-CN" sz="2800" i="0" dirty="0"/>
              <a:t>derivatives.</a:t>
            </a:r>
            <a:r>
              <a:rPr lang="zh-CN" altLang="en-US" sz="2800" i="0" dirty="0"/>
              <a:t> </a:t>
            </a:r>
            <a:endParaRPr lang="en-US" altLang="zh-CN" sz="2800" i="0" dirty="0"/>
          </a:p>
          <a:p>
            <a:endParaRPr lang="en-US" dirty="0"/>
          </a:p>
        </p:txBody>
      </p:sp>
    </p:spTree>
    <p:extLst>
      <p:ext uri="{BB962C8B-B14F-4D97-AF65-F5344CB8AC3E}">
        <p14:creationId xmlns:p14="http://schemas.microsoft.com/office/powerpoint/2010/main" val="2882754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5954-2DEF-E542-9892-8F8BC36D1777}"/>
              </a:ext>
            </a:extLst>
          </p:cNvPr>
          <p:cNvSpPr>
            <a:spLocks noGrp="1"/>
          </p:cNvSpPr>
          <p:nvPr>
            <p:ph type="title"/>
          </p:nvPr>
        </p:nvSpPr>
        <p:spPr/>
        <p:txBody>
          <a:bodyPr/>
          <a:lstStyle/>
          <a:p>
            <a:r>
              <a:rPr lang="en-US" dirty="0"/>
              <a:t>Panel A: S&amp;P 500 Options Daily Trade Volume</a:t>
            </a:r>
          </a:p>
        </p:txBody>
      </p:sp>
      <p:pic>
        <p:nvPicPr>
          <p:cNvPr id="1026" name="Picture 2">
            <a:extLst>
              <a:ext uri="{FF2B5EF4-FFF2-40B4-BE49-F238E27FC236}">
                <a16:creationId xmlns:a16="http://schemas.microsoft.com/office/drawing/2014/main" id="{E951EBBC-552B-FF49-A348-120F52C5E3A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88733" y="2286000"/>
            <a:ext cx="636693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062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F740-E5AC-3C41-9228-6E96CC476478}"/>
              </a:ext>
            </a:extLst>
          </p:cNvPr>
          <p:cNvSpPr>
            <a:spLocks noGrp="1"/>
          </p:cNvSpPr>
          <p:nvPr>
            <p:ph type="title"/>
          </p:nvPr>
        </p:nvSpPr>
        <p:spPr/>
        <p:txBody>
          <a:bodyPr/>
          <a:lstStyle/>
          <a:p>
            <a:r>
              <a:rPr lang="en-US" dirty="0"/>
              <a:t>Panel B: Options Daily Trade Volume (Normalized by Mean)</a:t>
            </a:r>
          </a:p>
        </p:txBody>
      </p:sp>
      <p:pic>
        <p:nvPicPr>
          <p:cNvPr id="2050" name="Picture 2">
            <a:extLst>
              <a:ext uri="{FF2B5EF4-FFF2-40B4-BE49-F238E27FC236}">
                <a16:creationId xmlns:a16="http://schemas.microsoft.com/office/drawing/2014/main" id="{0686EBA4-4C2D-C942-8390-FE87E73193C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88733" y="2286000"/>
            <a:ext cx="636693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91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C88E-D3A9-4C4C-A4F1-8AD7DAF39F0B}"/>
              </a:ext>
            </a:extLst>
          </p:cNvPr>
          <p:cNvSpPr>
            <a:spLocks noGrp="1"/>
          </p:cNvSpPr>
          <p:nvPr>
            <p:ph type="title"/>
          </p:nvPr>
        </p:nvSpPr>
        <p:spPr/>
        <p:txBody>
          <a:bodyPr/>
          <a:lstStyle/>
          <a:p>
            <a:r>
              <a:rPr lang="en-US" dirty="0"/>
              <a:t>Panel C: OTM and ITM Options Daily Trade Volume</a:t>
            </a:r>
          </a:p>
        </p:txBody>
      </p:sp>
      <p:pic>
        <p:nvPicPr>
          <p:cNvPr id="3074" name="Picture 2">
            <a:extLst>
              <a:ext uri="{FF2B5EF4-FFF2-40B4-BE49-F238E27FC236}">
                <a16:creationId xmlns:a16="http://schemas.microsoft.com/office/drawing/2014/main" id="{A2B2DB00-7BE7-AD47-9D49-5F4B10D9A5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88733" y="2286000"/>
            <a:ext cx="636693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171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5DE9B-41C3-EB4A-8E5E-27CDB2128C8D}"/>
              </a:ext>
            </a:extLst>
          </p:cNvPr>
          <p:cNvSpPr>
            <a:spLocks noGrp="1"/>
          </p:cNvSpPr>
          <p:nvPr>
            <p:ph type="title"/>
          </p:nvPr>
        </p:nvSpPr>
        <p:spPr/>
        <p:txBody>
          <a:bodyPr/>
          <a:lstStyle/>
          <a:p>
            <a:r>
              <a:rPr lang="en-US" dirty="0"/>
              <a:t>Trading Pattern of EURO STOXX 50 Put Options during the VSTOXX Settlement</a:t>
            </a:r>
          </a:p>
        </p:txBody>
      </p:sp>
      <p:sp>
        <p:nvSpPr>
          <p:cNvPr id="3" name="Content Placeholder 2">
            <a:extLst>
              <a:ext uri="{FF2B5EF4-FFF2-40B4-BE49-F238E27FC236}">
                <a16:creationId xmlns:a16="http://schemas.microsoft.com/office/drawing/2014/main" id="{26F8E33F-5F82-D54A-BCD2-34B1F44C8391}"/>
              </a:ext>
            </a:extLst>
          </p:cNvPr>
          <p:cNvSpPr>
            <a:spLocks noGrp="1"/>
          </p:cNvSpPr>
          <p:nvPr>
            <p:ph idx="1"/>
          </p:nvPr>
        </p:nvSpPr>
        <p:spPr/>
        <p:txBody>
          <a:bodyPr/>
          <a:lstStyle/>
          <a:p>
            <a:r>
              <a:rPr lang="en-US" dirty="0"/>
              <a:t>The mechanism:</a:t>
            </a:r>
          </a:p>
          <a:p>
            <a:pPr lvl="1"/>
            <a:r>
              <a:rPr lang="en-US" dirty="0"/>
              <a:t>European volatility index, the VSTOXX, which is similar in nature to the VIX but has a different settlement procedure with only options at Euro 0.5 and above being included in the calculation.</a:t>
            </a:r>
          </a:p>
          <a:p>
            <a:pPr lvl="1"/>
            <a:endParaRPr lang="en-US" dirty="0"/>
          </a:p>
          <a:p>
            <a:pPr lvl="1"/>
            <a:r>
              <a:rPr lang="en-US" dirty="0"/>
              <a:t>Additionally, the VSTOXX index is calculated every five seconds, and the settle-</a:t>
            </a:r>
            <a:r>
              <a:rPr lang="en-US" dirty="0" err="1"/>
              <a:t>ment</a:t>
            </a:r>
            <a:r>
              <a:rPr lang="en-US" dirty="0"/>
              <a:t> is calculated as the average of the index values between 11:30 a.m. and 12:00 p.m.</a:t>
            </a:r>
          </a:p>
        </p:txBody>
      </p:sp>
    </p:spTree>
    <p:extLst>
      <p:ext uri="{BB962C8B-B14F-4D97-AF65-F5344CB8AC3E}">
        <p14:creationId xmlns:p14="http://schemas.microsoft.com/office/powerpoint/2010/main" val="3329750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04C5-B758-804D-A511-E51823CD36CB}"/>
              </a:ext>
            </a:extLst>
          </p:cNvPr>
          <p:cNvSpPr>
            <a:spLocks noGrp="1"/>
          </p:cNvSpPr>
          <p:nvPr>
            <p:ph type="title"/>
          </p:nvPr>
        </p:nvSpPr>
        <p:spPr/>
        <p:txBody>
          <a:bodyPr/>
          <a:lstStyle/>
          <a:p>
            <a:r>
              <a:rPr lang="en-US" dirty="0"/>
              <a:t>Panel A: Trade Volume around the 0.5 Cutoff</a:t>
            </a:r>
          </a:p>
        </p:txBody>
      </p:sp>
      <p:pic>
        <p:nvPicPr>
          <p:cNvPr id="4098" name="Picture 2">
            <a:extLst>
              <a:ext uri="{FF2B5EF4-FFF2-40B4-BE49-F238E27FC236}">
                <a16:creationId xmlns:a16="http://schemas.microsoft.com/office/drawing/2014/main" id="{8323A4E9-8839-A347-8826-36A91B29FA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187700" y="2286000"/>
            <a:ext cx="5969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61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310AC-8C83-DF49-8CA6-FAAC78DDB09A}"/>
              </a:ext>
            </a:extLst>
          </p:cNvPr>
          <p:cNvSpPr>
            <a:spLocks noGrp="1"/>
          </p:cNvSpPr>
          <p:nvPr>
            <p:ph type="title"/>
          </p:nvPr>
        </p:nvSpPr>
        <p:spPr/>
        <p:txBody>
          <a:bodyPr/>
          <a:lstStyle/>
          <a:p>
            <a:r>
              <a:rPr lang="en-US" dirty="0"/>
              <a:t>Panel B: Number of Trades over Time</a:t>
            </a:r>
          </a:p>
        </p:txBody>
      </p:sp>
      <p:pic>
        <p:nvPicPr>
          <p:cNvPr id="5122" name="Picture 2">
            <a:extLst>
              <a:ext uri="{FF2B5EF4-FFF2-40B4-BE49-F238E27FC236}">
                <a16:creationId xmlns:a16="http://schemas.microsoft.com/office/drawing/2014/main" id="{3EB991AF-3CF1-9D49-852A-55CCDF85F4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88733" y="2286000"/>
            <a:ext cx="636693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874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E1E7B-8E94-864D-B753-D8F7DAC446AC}"/>
              </a:ext>
            </a:extLst>
          </p:cNvPr>
          <p:cNvSpPr>
            <a:spLocks noGrp="1"/>
          </p:cNvSpPr>
          <p:nvPr>
            <p:ph type="title"/>
          </p:nvPr>
        </p:nvSpPr>
        <p:spPr/>
        <p:txBody>
          <a:bodyPr/>
          <a:lstStyle/>
          <a:p>
            <a:r>
              <a:rPr lang="en-US" dirty="0"/>
              <a:t>Panel </a:t>
            </a:r>
            <a:r>
              <a:rPr lang="en-US" altLang="zh-CN" dirty="0"/>
              <a:t>C</a:t>
            </a:r>
            <a:r>
              <a:rPr lang="en-US" dirty="0"/>
              <a:t>: Trade Volume</a:t>
            </a:r>
          </a:p>
        </p:txBody>
      </p:sp>
      <p:pic>
        <p:nvPicPr>
          <p:cNvPr id="6146" name="Picture 2">
            <a:extLst>
              <a:ext uri="{FF2B5EF4-FFF2-40B4-BE49-F238E27FC236}">
                <a16:creationId xmlns:a16="http://schemas.microsoft.com/office/drawing/2014/main" id="{D8E4E21B-E422-8341-83E4-B45448BB20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88733" y="2286000"/>
            <a:ext cx="6366933"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508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6C861-5200-D846-8ADB-C5FE7777BF47}"/>
              </a:ext>
            </a:extLst>
          </p:cNvPr>
          <p:cNvSpPr>
            <a:spLocks noGrp="1"/>
          </p:cNvSpPr>
          <p:nvPr>
            <p:ph type="title"/>
          </p:nvPr>
        </p:nvSpPr>
        <p:spPr>
          <a:xfrm>
            <a:off x="3363864" y="685800"/>
            <a:ext cx="7705164" cy="1485900"/>
          </a:xfrm>
        </p:spPr>
        <p:txBody>
          <a:bodyPr>
            <a:normAutofit/>
          </a:bodyPr>
          <a:lstStyle/>
          <a:p>
            <a:r>
              <a:rPr lang="en-US"/>
              <a:t>Table of Contents</a:t>
            </a:r>
          </a:p>
        </p:txBody>
      </p:sp>
      <p:sp>
        <p:nvSpPr>
          <p:cNvPr id="10"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D83DDC8F-B592-C34F-AA40-2BB40DA05052}"/>
              </a:ext>
            </a:extLst>
          </p:cNvPr>
          <p:cNvSpPr>
            <a:spLocks noGrp="1"/>
          </p:cNvSpPr>
          <p:nvPr>
            <p:ph idx="1"/>
          </p:nvPr>
        </p:nvSpPr>
        <p:spPr>
          <a:xfrm>
            <a:off x="3363864" y="2286000"/>
            <a:ext cx="7705164" cy="3581400"/>
          </a:xfrm>
        </p:spPr>
        <p:txBody>
          <a:bodyPr>
            <a:normAutofit/>
          </a:bodyPr>
          <a:lstStyle/>
          <a:p>
            <a:r>
              <a:rPr lang="en-US"/>
              <a:t>VIX Overview, and VIX Derivatives Characters</a:t>
            </a:r>
          </a:p>
          <a:p>
            <a:r>
              <a:rPr lang="en-US" altLang="zh-CN"/>
              <a:t>Basic</a:t>
            </a:r>
            <a:r>
              <a:rPr lang="zh-CN" altLang="en-US"/>
              <a:t> </a:t>
            </a:r>
            <a:r>
              <a:rPr lang="en-US" altLang="zh-CN"/>
              <a:t>Steps</a:t>
            </a:r>
            <a:r>
              <a:rPr lang="zh-CN" altLang="en-US"/>
              <a:t> </a:t>
            </a:r>
            <a:r>
              <a:rPr lang="en-US" altLang="zh-CN"/>
              <a:t>of</a:t>
            </a:r>
            <a:r>
              <a:rPr lang="zh-CN" altLang="en-US"/>
              <a:t> </a:t>
            </a:r>
            <a:r>
              <a:rPr lang="en-US" altLang="zh-CN"/>
              <a:t>Manipulation</a:t>
            </a:r>
          </a:p>
          <a:p>
            <a:r>
              <a:rPr lang="en-US" altLang="zh-CN"/>
              <a:t>Volume</a:t>
            </a:r>
            <a:r>
              <a:rPr lang="zh-CN" altLang="en-US"/>
              <a:t> </a:t>
            </a:r>
            <a:r>
              <a:rPr lang="en-US" altLang="zh-CN"/>
              <a:t>Patterns</a:t>
            </a:r>
            <a:r>
              <a:rPr lang="zh-CN" altLang="en-US"/>
              <a:t> </a:t>
            </a:r>
            <a:r>
              <a:rPr lang="en-US" altLang="zh-CN"/>
              <a:t>at</a:t>
            </a:r>
            <a:r>
              <a:rPr lang="zh-CN" altLang="en-US"/>
              <a:t> </a:t>
            </a:r>
            <a:r>
              <a:rPr lang="en-US" altLang="zh-CN"/>
              <a:t>Settlement</a:t>
            </a:r>
          </a:p>
          <a:p>
            <a:r>
              <a:rPr lang="en-US" altLang="zh-CN"/>
              <a:t>Alternative</a:t>
            </a:r>
            <a:r>
              <a:rPr lang="zh-CN" altLang="en-US"/>
              <a:t> </a:t>
            </a:r>
            <a:r>
              <a:rPr lang="en-US" altLang="zh-CN"/>
              <a:t>Explanations</a:t>
            </a:r>
          </a:p>
          <a:p>
            <a:r>
              <a:rPr lang="en-US" altLang="zh-CN"/>
              <a:t>Prices,</a:t>
            </a:r>
            <a:r>
              <a:rPr lang="zh-CN" altLang="en-US"/>
              <a:t> </a:t>
            </a:r>
            <a:r>
              <a:rPr lang="en-US" altLang="zh-CN"/>
              <a:t>Costs</a:t>
            </a:r>
            <a:r>
              <a:rPr lang="zh-CN" altLang="en-US"/>
              <a:t> </a:t>
            </a:r>
            <a:r>
              <a:rPr lang="en-US" altLang="zh-CN"/>
              <a:t>and</a:t>
            </a:r>
            <a:r>
              <a:rPr lang="zh-CN" altLang="en-US"/>
              <a:t> </a:t>
            </a:r>
            <a:r>
              <a:rPr lang="en-US" altLang="zh-CN"/>
              <a:t>Mechanics</a:t>
            </a:r>
            <a:r>
              <a:rPr lang="zh-CN" altLang="en-US"/>
              <a:t> </a:t>
            </a:r>
            <a:r>
              <a:rPr lang="en-US" altLang="zh-CN"/>
              <a:t>of</a:t>
            </a:r>
            <a:r>
              <a:rPr lang="zh-CN" altLang="en-US"/>
              <a:t> </a:t>
            </a:r>
            <a:r>
              <a:rPr lang="en-US" altLang="zh-CN"/>
              <a:t>Manipulation</a:t>
            </a:r>
          </a:p>
          <a:p>
            <a:endParaRPr lang="en-US"/>
          </a:p>
        </p:txBody>
      </p:sp>
    </p:spTree>
    <p:extLst>
      <p:ext uri="{BB962C8B-B14F-4D97-AF65-F5344CB8AC3E}">
        <p14:creationId xmlns:p14="http://schemas.microsoft.com/office/powerpoint/2010/main" val="281823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6C47-01B1-9844-A8C4-320D8F7275A4}"/>
              </a:ext>
            </a:extLst>
          </p:cNvPr>
          <p:cNvSpPr>
            <a:spLocks noGrp="1"/>
          </p:cNvSpPr>
          <p:nvPr>
            <p:ph type="title"/>
          </p:nvPr>
        </p:nvSpPr>
        <p:spPr/>
        <p:txBody>
          <a:bodyPr/>
          <a:lstStyle/>
          <a:p>
            <a:r>
              <a:rPr lang="en-US" altLang="zh-CN" dirty="0"/>
              <a:t>OLS:</a:t>
            </a:r>
            <a:r>
              <a:rPr lang="zh-CN" altLang="en-US" dirty="0"/>
              <a:t> </a:t>
            </a:r>
            <a:r>
              <a:rPr lang="en-US" altLang="zh-CN" dirty="0"/>
              <a:t>Trade Volume of SPX</a:t>
            </a:r>
            <a:r>
              <a:rPr lang="zh-CN" altLang="en-US" dirty="0"/>
              <a:t> </a:t>
            </a:r>
            <a:r>
              <a:rPr lang="en-US" altLang="zh-CN" dirty="0"/>
              <a:t>Options on Settlement Days</a:t>
            </a:r>
            <a:endParaRPr lang="en-US" dirty="0"/>
          </a:p>
        </p:txBody>
      </p:sp>
      <p:pic>
        <p:nvPicPr>
          <p:cNvPr id="5" name="Content Placeholder 4">
            <a:extLst>
              <a:ext uri="{FF2B5EF4-FFF2-40B4-BE49-F238E27FC236}">
                <a16:creationId xmlns:a16="http://schemas.microsoft.com/office/drawing/2014/main" id="{7E22AD32-AB90-114F-B983-37BBDAC944A0}"/>
              </a:ext>
            </a:extLst>
          </p:cNvPr>
          <p:cNvPicPr>
            <a:picLocks noGrp="1" noChangeAspect="1"/>
          </p:cNvPicPr>
          <p:nvPr>
            <p:ph idx="1"/>
          </p:nvPr>
        </p:nvPicPr>
        <p:blipFill>
          <a:blip r:embed="rId3"/>
          <a:stretch>
            <a:fillRect/>
          </a:stretch>
        </p:blipFill>
        <p:spPr>
          <a:xfrm>
            <a:off x="1371600" y="2171700"/>
            <a:ext cx="9601200" cy="468351"/>
          </a:xfrm>
        </p:spPr>
      </p:pic>
      <p:sp>
        <p:nvSpPr>
          <p:cNvPr id="6" name="TextBox 5">
            <a:extLst>
              <a:ext uri="{FF2B5EF4-FFF2-40B4-BE49-F238E27FC236}">
                <a16:creationId xmlns:a16="http://schemas.microsoft.com/office/drawing/2014/main" id="{3B741EDD-D83D-AE4B-A1E1-A8F86E41EB31}"/>
              </a:ext>
            </a:extLst>
          </p:cNvPr>
          <p:cNvSpPr txBox="1"/>
          <p:nvPr/>
        </p:nvSpPr>
        <p:spPr>
          <a:xfrm>
            <a:off x="1371600" y="2929180"/>
            <a:ext cx="9601200" cy="2031325"/>
          </a:xfrm>
          <a:prstGeom prst="rect">
            <a:avLst/>
          </a:prstGeom>
          <a:noFill/>
        </p:spPr>
        <p:txBody>
          <a:bodyPr wrap="square" rtlCol="0">
            <a:spAutoFit/>
          </a:bodyPr>
          <a:lstStyle/>
          <a:p>
            <a:r>
              <a:rPr lang="en-US" altLang="zh-CN" dirty="0"/>
              <a:t>-</a:t>
            </a:r>
            <a:r>
              <a:rPr lang="zh-CN" altLang="en-US" dirty="0"/>
              <a:t> </a:t>
            </a:r>
            <a:r>
              <a:rPr lang="en-US" dirty="0" err="1"/>
              <a:t>SettlementDay</a:t>
            </a:r>
            <a:r>
              <a:rPr lang="en-US" dirty="0"/>
              <a:t> is a dummy variable that takes the value of one if the day is a VIX settlement day, and zero otherwise</a:t>
            </a:r>
          </a:p>
          <a:p>
            <a:endParaRPr lang="en-US" dirty="0"/>
          </a:p>
          <a:p>
            <a:r>
              <a:rPr lang="en-US" altLang="zh-CN" dirty="0"/>
              <a:t>-</a:t>
            </a:r>
            <a:r>
              <a:rPr lang="zh-CN" altLang="en-US" dirty="0"/>
              <a:t> </a:t>
            </a:r>
            <a:r>
              <a:rPr lang="en-US" dirty="0"/>
              <a:t>OTM is a dummy variable equal to one if option </a:t>
            </a:r>
            <a:r>
              <a:rPr lang="en-US" dirty="0" err="1"/>
              <a:t>i</a:t>
            </a:r>
            <a:r>
              <a:rPr lang="en-US" dirty="0"/>
              <a:t> at settlement time t is out-of-the-money and equal to zero if in-the-money</a:t>
            </a:r>
          </a:p>
          <a:p>
            <a:endParaRPr lang="en-US" dirty="0"/>
          </a:p>
          <a:p>
            <a:r>
              <a:rPr lang="en-US" altLang="zh-CN" dirty="0"/>
              <a:t>-</a:t>
            </a:r>
            <a:r>
              <a:rPr lang="zh-CN" altLang="en-US" dirty="0"/>
              <a:t> </a:t>
            </a:r>
            <a:r>
              <a:rPr lang="el-GR" dirty="0"/>
              <a:t>α </a:t>
            </a:r>
            <a:r>
              <a:rPr lang="en-US" dirty="0"/>
              <a:t>t is the SPX options expiration dat</a:t>
            </a:r>
            <a:r>
              <a:rPr lang="en-US" altLang="zh-CN" dirty="0"/>
              <a:t>e</a:t>
            </a:r>
            <a:r>
              <a:rPr lang="zh-CN" altLang="en-US" dirty="0"/>
              <a:t> </a:t>
            </a:r>
            <a:r>
              <a:rPr lang="en-US" altLang="zh-CN" dirty="0"/>
              <a:t>fixed</a:t>
            </a:r>
            <a:r>
              <a:rPr lang="zh-CN" altLang="en-US" dirty="0"/>
              <a:t> </a:t>
            </a:r>
            <a:r>
              <a:rPr lang="en-US" altLang="zh-CN" dirty="0"/>
              <a:t>effect</a:t>
            </a:r>
            <a:endParaRPr lang="en-US" dirty="0"/>
          </a:p>
        </p:txBody>
      </p:sp>
    </p:spTree>
    <p:extLst>
      <p:ext uri="{BB962C8B-B14F-4D97-AF65-F5344CB8AC3E}">
        <p14:creationId xmlns:p14="http://schemas.microsoft.com/office/powerpoint/2010/main" val="2142663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B98A-B76C-0E4C-9CC2-EA395C5A93E0}"/>
              </a:ext>
            </a:extLst>
          </p:cNvPr>
          <p:cNvSpPr>
            <a:spLocks noGrp="1"/>
          </p:cNvSpPr>
          <p:nvPr>
            <p:ph type="title"/>
          </p:nvPr>
        </p:nvSpPr>
        <p:spPr>
          <a:xfrm>
            <a:off x="1371600" y="685800"/>
            <a:ext cx="3282695" cy="1485900"/>
          </a:xfrm>
        </p:spPr>
        <p:txBody>
          <a:bodyPr vert="horz" lIns="91440" tIns="45720" rIns="91440" bIns="45720" rtlCol="0">
            <a:normAutofit/>
          </a:bodyPr>
          <a:lstStyle/>
          <a:p>
            <a:r>
              <a:rPr lang="en-US" altLang="zh-CN" cap="all"/>
              <a:t>Results</a:t>
            </a:r>
            <a:endParaRPr lang="en-US" cap="all"/>
          </a:p>
        </p:txBody>
      </p:sp>
      <p:sp>
        <p:nvSpPr>
          <p:cNvPr id="22" name="Content Placeholder 21">
            <a:extLst>
              <a:ext uri="{FF2B5EF4-FFF2-40B4-BE49-F238E27FC236}">
                <a16:creationId xmlns:a16="http://schemas.microsoft.com/office/drawing/2014/main" id="{22E92EF2-43D6-4C93-AD81-C64ECE7386D5}"/>
              </a:ext>
            </a:extLst>
          </p:cNvPr>
          <p:cNvSpPr>
            <a:spLocks noGrp="1"/>
          </p:cNvSpPr>
          <p:nvPr>
            <p:ph idx="1"/>
          </p:nvPr>
        </p:nvSpPr>
        <p:spPr>
          <a:xfrm>
            <a:off x="1371599" y="1517261"/>
            <a:ext cx="3282695" cy="6030414"/>
          </a:xfrm>
        </p:spPr>
        <p:txBody>
          <a:bodyPr>
            <a:normAutofit/>
          </a:bodyPr>
          <a:lstStyle/>
          <a:p>
            <a:pPr marL="228600" indent="-228600">
              <a:buAutoNum type="alphaLcParenR"/>
            </a:pPr>
            <a:r>
              <a:rPr lang="en-US" sz="1800" dirty="0"/>
              <a:t>the increase in volume on the settlement day is entirely in OTM options (Settlement Day times OTM) and not in ITM options, which is the benchmark; </a:t>
            </a:r>
          </a:p>
          <a:p>
            <a:pPr marL="228600" indent="-228600">
              <a:buAutoNum type="alphaLcParenR"/>
            </a:pPr>
            <a:endParaRPr lang="en-US" sz="1800" dirty="0"/>
          </a:p>
          <a:p>
            <a:pPr marL="228600" indent="-228600">
              <a:buAutoNum type="alphaLcParenR"/>
            </a:pPr>
            <a:r>
              <a:rPr lang="en-US" sz="1800" dirty="0"/>
              <a:t>the increase is economically very large; </a:t>
            </a:r>
          </a:p>
          <a:p>
            <a:pPr marL="0" indent="0">
              <a:buNone/>
            </a:pPr>
            <a:endParaRPr lang="en-US" sz="1800" dirty="0"/>
          </a:p>
          <a:p>
            <a:pPr marL="0" indent="0">
              <a:buNone/>
            </a:pPr>
            <a:r>
              <a:rPr lang="en-US" sz="1800" dirty="0"/>
              <a:t>c) it is statistically signi</a:t>
            </a:r>
            <a:r>
              <a:rPr lang="en-US" altLang="zh-CN" sz="1800" dirty="0"/>
              <a:t>fi</a:t>
            </a:r>
            <a:r>
              <a:rPr lang="en-US" sz="1800" dirty="0"/>
              <a:t>cant with a statistic of </a:t>
            </a:r>
            <a:r>
              <a:rPr lang="en-US" sz="1800" dirty="0">
                <a:solidFill>
                  <a:srgbClr val="FF0000"/>
                </a:solidFill>
              </a:rPr>
              <a:t>11.86</a:t>
            </a:r>
            <a:r>
              <a:rPr lang="en-US" sz="1800" dirty="0"/>
              <a:t>. These results are consistent with SPX trading being driven by the VIX settlement.</a:t>
            </a:r>
          </a:p>
          <a:p>
            <a:endParaRPr lang="en-US" sz="1800" dirty="0"/>
          </a:p>
        </p:txBody>
      </p:sp>
      <p:pic>
        <p:nvPicPr>
          <p:cNvPr id="5" name="Content Placeholder 4">
            <a:extLst>
              <a:ext uri="{FF2B5EF4-FFF2-40B4-BE49-F238E27FC236}">
                <a16:creationId xmlns:a16="http://schemas.microsoft.com/office/drawing/2014/main" id="{DF229233-725D-A041-9F3D-938A31721AAB}"/>
              </a:ext>
            </a:extLst>
          </p:cNvPr>
          <p:cNvPicPr>
            <a:picLocks noChangeAspect="1"/>
          </p:cNvPicPr>
          <p:nvPr/>
        </p:nvPicPr>
        <p:blipFill>
          <a:blip r:embed="rId3"/>
          <a:stretch>
            <a:fillRect/>
          </a:stretch>
        </p:blipFill>
        <p:spPr>
          <a:xfrm>
            <a:off x="5031467" y="1093910"/>
            <a:ext cx="6517065" cy="4350139"/>
          </a:xfrm>
          <a:prstGeom prst="rect">
            <a:avLst/>
          </a:prstGeom>
        </p:spPr>
      </p:pic>
    </p:spTree>
    <p:extLst>
      <p:ext uri="{BB962C8B-B14F-4D97-AF65-F5344CB8AC3E}">
        <p14:creationId xmlns:p14="http://schemas.microsoft.com/office/powerpoint/2010/main" val="229897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7587-53BA-4E4E-A2C8-8651A9D1BFC5}"/>
              </a:ext>
            </a:extLst>
          </p:cNvPr>
          <p:cNvSpPr>
            <a:spLocks noGrp="1"/>
          </p:cNvSpPr>
          <p:nvPr>
            <p:ph type="title"/>
          </p:nvPr>
        </p:nvSpPr>
        <p:spPr/>
        <p:txBody>
          <a:bodyPr/>
          <a:lstStyle/>
          <a:p>
            <a:r>
              <a:rPr lang="en-US" altLang="zh-CN" dirty="0"/>
              <a:t>Alternative</a:t>
            </a:r>
            <a:r>
              <a:rPr lang="zh-CN" altLang="en-US" dirty="0"/>
              <a:t> </a:t>
            </a:r>
            <a:r>
              <a:rPr lang="en-US" altLang="zh-CN" dirty="0"/>
              <a:t>Explanations</a:t>
            </a:r>
            <a:endParaRPr lang="en-US" dirty="0"/>
          </a:p>
        </p:txBody>
      </p:sp>
      <p:sp>
        <p:nvSpPr>
          <p:cNvPr id="3" name="Text Placeholder 2">
            <a:extLst>
              <a:ext uri="{FF2B5EF4-FFF2-40B4-BE49-F238E27FC236}">
                <a16:creationId xmlns:a16="http://schemas.microsoft.com/office/drawing/2014/main" id="{EDC9CD43-2ADE-A14D-B990-5044719BD5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49315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DE52-04B8-E04E-B81B-1C3E3F882DF9}"/>
              </a:ext>
            </a:extLst>
          </p:cNvPr>
          <p:cNvSpPr>
            <a:spLocks noGrp="1"/>
          </p:cNvSpPr>
          <p:nvPr>
            <p:ph type="title"/>
          </p:nvPr>
        </p:nvSpPr>
        <p:spPr/>
        <p:txBody>
          <a:bodyPr/>
          <a:lstStyle/>
          <a:p>
            <a:r>
              <a:rPr lang="en-US" dirty="0"/>
              <a:t>pent-up liquidity demand</a:t>
            </a:r>
          </a:p>
        </p:txBody>
      </p:sp>
      <p:sp>
        <p:nvSpPr>
          <p:cNvPr id="3" name="Content Placeholder 2">
            <a:extLst>
              <a:ext uri="{FF2B5EF4-FFF2-40B4-BE49-F238E27FC236}">
                <a16:creationId xmlns:a16="http://schemas.microsoft.com/office/drawing/2014/main" id="{61B521AA-D79B-DF41-8CC3-517087A97328}"/>
              </a:ext>
            </a:extLst>
          </p:cNvPr>
          <p:cNvSpPr>
            <a:spLocks noGrp="1"/>
          </p:cNvSpPr>
          <p:nvPr>
            <p:ph idx="1"/>
          </p:nvPr>
        </p:nvSpPr>
        <p:spPr/>
        <p:txBody>
          <a:bodyPr/>
          <a:lstStyle/>
          <a:p>
            <a:r>
              <a:rPr lang="en-US" dirty="0"/>
              <a:t>Deep OTM options are normally very illiquid and costly to trade because of high bid-ask spreads. </a:t>
            </a:r>
          </a:p>
          <a:p>
            <a:r>
              <a:rPr lang="en-US" dirty="0"/>
              <a:t>We posit that the VIX settlement auction, in conjunction with a belief that other traders participate in the auction, provides an opportunity for those who have pent-up demand to trade deep OTM options.</a:t>
            </a:r>
          </a:p>
          <a:p>
            <a:r>
              <a:rPr lang="en-US" dirty="0"/>
              <a:t> Thus, the patterns of increasing volume for deep OTM options may just be a result of the settlement being used as a coordination device. We provide multiple tests here that help disentangle the liquidity and manipulation explanations.</a:t>
            </a:r>
          </a:p>
        </p:txBody>
      </p:sp>
    </p:spTree>
    <p:extLst>
      <p:ext uri="{BB962C8B-B14F-4D97-AF65-F5344CB8AC3E}">
        <p14:creationId xmlns:p14="http://schemas.microsoft.com/office/powerpoint/2010/main" val="1523657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C8FA-4C9C-0A45-B142-AC3F5BC644DC}"/>
              </a:ext>
            </a:extLst>
          </p:cNvPr>
          <p:cNvSpPr>
            <a:spLocks noGrp="1"/>
          </p:cNvSpPr>
          <p:nvPr>
            <p:ph type="title"/>
          </p:nvPr>
        </p:nvSpPr>
        <p:spPr/>
        <p:txBody>
          <a:bodyPr/>
          <a:lstStyle/>
          <a:p>
            <a:r>
              <a:rPr lang="en-US" altLang="zh-CN" dirty="0"/>
              <a:t>Issues</a:t>
            </a:r>
            <a:r>
              <a:rPr lang="zh-CN" altLang="en-US" dirty="0"/>
              <a:t> </a:t>
            </a:r>
            <a:r>
              <a:rPr lang="en-US" altLang="zh-CN" dirty="0"/>
              <a:t>with</a:t>
            </a:r>
            <a:r>
              <a:rPr lang="zh-CN" altLang="en-US" dirty="0"/>
              <a:t> </a:t>
            </a:r>
            <a:r>
              <a:rPr lang="en-US" altLang="zh-CN" dirty="0"/>
              <a:t>Alternative</a:t>
            </a:r>
            <a:r>
              <a:rPr lang="zh-CN" altLang="en-US" dirty="0"/>
              <a:t> </a:t>
            </a:r>
            <a:r>
              <a:rPr lang="en-US" altLang="zh-CN" dirty="0"/>
              <a:t>Explanations</a:t>
            </a:r>
            <a:endParaRPr lang="en-US" dirty="0"/>
          </a:p>
        </p:txBody>
      </p:sp>
      <p:sp>
        <p:nvSpPr>
          <p:cNvPr id="3" name="Content Placeholder 2">
            <a:extLst>
              <a:ext uri="{FF2B5EF4-FFF2-40B4-BE49-F238E27FC236}">
                <a16:creationId xmlns:a16="http://schemas.microsoft.com/office/drawing/2014/main" id="{24C7A36F-72B7-0042-A510-34A4260D1BA7}"/>
              </a:ext>
            </a:extLst>
          </p:cNvPr>
          <p:cNvSpPr>
            <a:spLocks noGrp="1"/>
          </p:cNvSpPr>
          <p:nvPr>
            <p:ph idx="1"/>
          </p:nvPr>
        </p:nvSpPr>
        <p:spPr/>
        <p:txBody>
          <a:bodyPr/>
          <a:lstStyle/>
          <a:p>
            <a:r>
              <a:rPr lang="en-US" dirty="0"/>
              <a:t>First, if the settlement auction is a period of coordinated liquidity for all options, the liquidity hypothesis predicts higher volume for deep OTM options. This includes the illiquid deep OTM call options as well as deep OTM puts.</a:t>
            </a:r>
          </a:p>
          <a:p>
            <a:endParaRPr lang="en-US" dirty="0"/>
          </a:p>
          <a:p>
            <a:r>
              <a:rPr lang="en-US" altLang="zh-CN" dirty="0"/>
              <a:t>Comparison</a:t>
            </a:r>
            <a:r>
              <a:rPr lang="zh-CN" altLang="en-US" dirty="0"/>
              <a:t> </a:t>
            </a:r>
            <a:r>
              <a:rPr lang="en-US" altLang="zh-CN" dirty="0"/>
              <a:t>with</a:t>
            </a:r>
            <a:r>
              <a:rPr lang="zh-CN" altLang="en-US" dirty="0"/>
              <a:t> </a:t>
            </a:r>
            <a:r>
              <a:rPr lang="en-US" altLang="zh-CN" dirty="0"/>
              <a:t>EURO STOXX.</a:t>
            </a:r>
            <a:r>
              <a:rPr lang="zh-CN" altLang="en-US" dirty="0"/>
              <a:t> </a:t>
            </a:r>
            <a:endParaRPr lang="en-US" dirty="0"/>
          </a:p>
        </p:txBody>
      </p:sp>
    </p:spTree>
    <p:extLst>
      <p:ext uri="{BB962C8B-B14F-4D97-AF65-F5344CB8AC3E}">
        <p14:creationId xmlns:p14="http://schemas.microsoft.com/office/powerpoint/2010/main" val="3025593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05CE-BA70-E543-AA39-01D6BB4342F8}"/>
              </a:ext>
            </a:extLst>
          </p:cNvPr>
          <p:cNvSpPr>
            <a:spLocks noGrp="1"/>
          </p:cNvSpPr>
          <p:nvPr>
            <p:ph type="title"/>
          </p:nvPr>
        </p:nvSpPr>
        <p:spPr/>
        <p:txBody>
          <a:bodyPr>
            <a:normAutofit fontScale="90000"/>
          </a:bodyPr>
          <a:lstStyle/>
          <a:p>
            <a:r>
              <a:rPr lang="en-US" altLang="zh-CN" dirty="0"/>
              <a:t>Prices,</a:t>
            </a:r>
            <a:r>
              <a:rPr lang="zh-CN" altLang="en-US" dirty="0"/>
              <a:t> </a:t>
            </a:r>
            <a:r>
              <a:rPr lang="en-US" altLang="zh-CN" dirty="0"/>
              <a:t>Costs</a:t>
            </a:r>
            <a:r>
              <a:rPr lang="zh-CN" altLang="en-US" dirty="0"/>
              <a:t> </a:t>
            </a:r>
            <a:r>
              <a:rPr lang="en-US" altLang="zh-CN" dirty="0"/>
              <a:t>and</a:t>
            </a:r>
            <a:r>
              <a:rPr lang="zh-CN" altLang="en-US" dirty="0"/>
              <a:t> </a:t>
            </a:r>
            <a:r>
              <a:rPr lang="en-US" altLang="zh-CN" dirty="0"/>
              <a:t>Mechanics</a:t>
            </a:r>
            <a:r>
              <a:rPr lang="zh-CN" altLang="en-US" dirty="0"/>
              <a:t> </a:t>
            </a:r>
            <a:r>
              <a:rPr lang="en-US" altLang="zh-CN" dirty="0"/>
              <a:t>of</a:t>
            </a:r>
            <a:r>
              <a:rPr lang="zh-CN" altLang="en-US" dirty="0"/>
              <a:t> </a:t>
            </a:r>
            <a:r>
              <a:rPr lang="en-US" altLang="zh-CN" dirty="0"/>
              <a:t>Manipulation</a:t>
            </a:r>
            <a:endParaRPr lang="en-US" dirty="0"/>
          </a:p>
        </p:txBody>
      </p:sp>
      <p:sp>
        <p:nvSpPr>
          <p:cNvPr id="3" name="Text Placeholder 2">
            <a:extLst>
              <a:ext uri="{FF2B5EF4-FFF2-40B4-BE49-F238E27FC236}">
                <a16:creationId xmlns:a16="http://schemas.microsoft.com/office/drawing/2014/main" id="{B5733A1A-B9EA-5143-BD30-08CC236D2D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40220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9A895-953A-3F4C-A293-EC91C227228D}"/>
              </a:ext>
            </a:extLst>
          </p:cNvPr>
          <p:cNvSpPr>
            <a:spLocks noGrp="1"/>
          </p:cNvSpPr>
          <p:nvPr>
            <p:ph type="title"/>
          </p:nvPr>
        </p:nvSpPr>
        <p:spPr/>
        <p:txBody>
          <a:bodyPr/>
          <a:lstStyle/>
          <a:p>
            <a:r>
              <a:rPr lang="en-US" altLang="zh-CN" dirty="0"/>
              <a:t>Prices,</a:t>
            </a:r>
            <a:r>
              <a:rPr lang="zh-CN" altLang="en-US" dirty="0"/>
              <a:t> </a:t>
            </a:r>
            <a:r>
              <a:rPr lang="en-US" altLang="zh-CN" dirty="0"/>
              <a:t>Costs</a:t>
            </a:r>
            <a:r>
              <a:rPr lang="zh-CN" altLang="en-US" dirty="0"/>
              <a:t> </a:t>
            </a:r>
            <a:r>
              <a:rPr lang="en-US" altLang="zh-CN" dirty="0"/>
              <a:t>and</a:t>
            </a:r>
            <a:r>
              <a:rPr lang="zh-CN" altLang="en-US" dirty="0"/>
              <a:t> </a:t>
            </a:r>
            <a:r>
              <a:rPr lang="en-US" altLang="zh-CN" dirty="0"/>
              <a:t>Mechanics</a:t>
            </a:r>
            <a:r>
              <a:rPr lang="zh-CN" altLang="en-US" dirty="0"/>
              <a:t> </a:t>
            </a:r>
            <a:r>
              <a:rPr lang="en-US" altLang="zh-CN" dirty="0"/>
              <a:t>of</a:t>
            </a:r>
            <a:r>
              <a:rPr lang="zh-CN" altLang="en-US" dirty="0"/>
              <a:t> </a:t>
            </a:r>
            <a:r>
              <a:rPr lang="en-US" altLang="zh-CN" dirty="0"/>
              <a:t>Manipulation</a:t>
            </a:r>
            <a:endParaRPr lang="en-US" dirty="0"/>
          </a:p>
        </p:txBody>
      </p:sp>
      <p:sp>
        <p:nvSpPr>
          <p:cNvPr id="3" name="Content Placeholder 2">
            <a:extLst>
              <a:ext uri="{FF2B5EF4-FFF2-40B4-BE49-F238E27FC236}">
                <a16:creationId xmlns:a16="http://schemas.microsoft.com/office/drawing/2014/main" id="{1452A177-5738-6E41-9F28-F56C85CEBE6A}"/>
              </a:ext>
            </a:extLst>
          </p:cNvPr>
          <p:cNvSpPr>
            <a:spLocks noGrp="1"/>
          </p:cNvSpPr>
          <p:nvPr>
            <p:ph idx="1"/>
          </p:nvPr>
        </p:nvSpPr>
        <p:spPr/>
        <p:txBody>
          <a:bodyPr/>
          <a:lstStyle/>
          <a:p>
            <a:r>
              <a:rPr lang="en-US" dirty="0"/>
              <a:t>When comparing the VIX value at settlement to a VIX value computed from the mid-quotes of the SPX options right after the settlement, where both are calculated from the same range of options included in both the settlement and the open, the two </a:t>
            </a:r>
            <a:r>
              <a:rPr lang="en-US" dirty="0">
                <a:solidFill>
                  <a:srgbClr val="FF0000"/>
                </a:solidFill>
              </a:rPr>
              <a:t>diverge by an average of 31 basis points</a:t>
            </a:r>
            <a:r>
              <a:rPr lang="en-US" dirty="0"/>
              <a:t>, or </a:t>
            </a:r>
            <a:r>
              <a:rPr lang="en-US" dirty="0">
                <a:solidFill>
                  <a:srgbClr val="FF0000"/>
                </a:solidFill>
              </a:rPr>
              <a:t>1.5% of the VIX settlement value</a:t>
            </a:r>
            <a:r>
              <a:rPr lang="en-US" altLang="zh-CN" dirty="0"/>
              <a:t>.</a:t>
            </a:r>
            <a:r>
              <a:rPr lang="zh-CN" altLang="en-US" dirty="0"/>
              <a:t> </a:t>
            </a:r>
            <a:r>
              <a:rPr lang="en-US" altLang="zh-CN" dirty="0"/>
              <a:t>The distortionary costs of settlement deviations to exchange-traded VIX derivatives are approximately $1.81 billion.</a:t>
            </a:r>
          </a:p>
          <a:p>
            <a:r>
              <a:rPr lang="en-US" altLang="zh-CN" dirty="0"/>
              <a:t>prices appear to be moved by aggressive incremental orders in the pre-open period prior to settlement</a:t>
            </a:r>
          </a:p>
        </p:txBody>
      </p:sp>
    </p:spTree>
    <p:extLst>
      <p:ext uri="{BB962C8B-B14F-4D97-AF65-F5344CB8AC3E}">
        <p14:creationId xmlns:p14="http://schemas.microsoft.com/office/powerpoint/2010/main" val="643481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8092E-43EF-E24A-9070-0B169697B084}"/>
              </a:ext>
            </a:extLst>
          </p:cNvPr>
          <p:cNvSpPr>
            <a:spLocks noGrp="1"/>
          </p:cNvSpPr>
          <p:nvPr>
            <p:ph type="title"/>
          </p:nvPr>
        </p:nvSpPr>
        <p:spPr/>
        <p:txBody>
          <a:bodyPr/>
          <a:lstStyle/>
          <a:p>
            <a:r>
              <a:rPr lang="en-US" dirty="0"/>
              <a:t>Thoughts</a:t>
            </a:r>
          </a:p>
        </p:txBody>
      </p:sp>
      <p:sp>
        <p:nvSpPr>
          <p:cNvPr id="3" name="Content Placeholder 2">
            <a:extLst>
              <a:ext uri="{FF2B5EF4-FFF2-40B4-BE49-F238E27FC236}">
                <a16:creationId xmlns:a16="http://schemas.microsoft.com/office/drawing/2014/main" id="{3C1F7442-1FA5-9945-B9C2-9810D6270159}"/>
              </a:ext>
            </a:extLst>
          </p:cNvPr>
          <p:cNvSpPr>
            <a:spLocks noGrp="1"/>
          </p:cNvSpPr>
          <p:nvPr>
            <p:ph idx="1"/>
          </p:nvPr>
        </p:nvSpPr>
        <p:spPr/>
        <p:txBody>
          <a:bodyPr>
            <a:normAutofit/>
          </a:bodyPr>
          <a:lstStyle/>
          <a:p>
            <a:r>
              <a:rPr lang="en-US" altLang="zh-CN" sz="2400" dirty="0"/>
              <a:t>P</a:t>
            </a:r>
            <a:r>
              <a:rPr lang="en-US" sz="2400" dirty="0"/>
              <a:t>rice deviations at settlement of other CBOE volatility indices with similar processes and commonly </a:t>
            </a:r>
            <a:r>
              <a:rPr lang="en-US" altLang="zh-CN" sz="2400" dirty="0"/>
              <a:t>fi</a:t>
            </a:r>
            <a:r>
              <a:rPr lang="en-US" sz="2400" dirty="0"/>
              <a:t>nd deviations of more than </a:t>
            </a:r>
            <a:r>
              <a:rPr lang="en-US" altLang="zh-CN" sz="2400" dirty="0"/>
              <a:t>fi</a:t>
            </a:r>
            <a:r>
              <a:rPr lang="en-US" sz="2400" dirty="0"/>
              <a:t>ve percent for these small indices, highlighting the robustness and generalizability of the </a:t>
            </a:r>
            <a:r>
              <a:rPr lang="en-US" altLang="zh-CN" sz="2400" dirty="0"/>
              <a:t>fi</a:t>
            </a:r>
            <a:r>
              <a:rPr lang="en-US" sz="2400" dirty="0"/>
              <a:t>ndings</a:t>
            </a:r>
          </a:p>
          <a:p>
            <a:endParaRPr lang="en-US" sz="2400" dirty="0"/>
          </a:p>
          <a:p>
            <a:r>
              <a:rPr lang="en-US" altLang="zh-CN" sz="2400" dirty="0"/>
              <a:t>Further</a:t>
            </a:r>
            <a:r>
              <a:rPr lang="zh-CN" altLang="en-US" sz="2400" dirty="0"/>
              <a:t> </a:t>
            </a:r>
            <a:r>
              <a:rPr lang="en-US" altLang="zh-CN" sz="2400" dirty="0"/>
              <a:t>steps</a:t>
            </a:r>
            <a:r>
              <a:rPr lang="zh-CN" altLang="en-US" sz="2400" dirty="0"/>
              <a:t> </a:t>
            </a:r>
            <a:r>
              <a:rPr lang="en-US" altLang="zh-CN" sz="2400" dirty="0"/>
              <a:t>could</a:t>
            </a:r>
            <a:r>
              <a:rPr lang="zh-CN" altLang="en-US" sz="2400" dirty="0"/>
              <a:t> </a:t>
            </a:r>
            <a:r>
              <a:rPr lang="en-US" altLang="zh-CN" sz="2400" dirty="0"/>
              <a:t>be</a:t>
            </a:r>
            <a:r>
              <a:rPr lang="zh-CN" altLang="en-US" sz="2400" dirty="0"/>
              <a:t> </a:t>
            </a:r>
            <a:r>
              <a:rPr lang="en-US" altLang="zh-CN" sz="2400" dirty="0"/>
              <a:t>on</a:t>
            </a:r>
            <a:r>
              <a:rPr lang="zh-CN" altLang="en-US" sz="2400" dirty="0"/>
              <a:t> </a:t>
            </a:r>
            <a:r>
              <a:rPr lang="en-US" altLang="zh-CN" sz="2400" dirty="0"/>
              <a:t>regulations</a:t>
            </a:r>
            <a:r>
              <a:rPr lang="zh-CN" altLang="en-US" sz="2400" dirty="0"/>
              <a:t> </a:t>
            </a:r>
            <a:r>
              <a:rPr lang="en-US" altLang="zh-CN" sz="2400" dirty="0"/>
              <a:t>of</a:t>
            </a:r>
            <a:r>
              <a:rPr lang="zh-CN" altLang="en-US" sz="2400" dirty="0"/>
              <a:t> </a:t>
            </a:r>
            <a:r>
              <a:rPr lang="en-US" altLang="zh-CN" sz="2400" dirty="0"/>
              <a:t>the</a:t>
            </a:r>
            <a:r>
              <a:rPr lang="zh-CN" altLang="en-US" sz="2400" dirty="0"/>
              <a:t> </a:t>
            </a:r>
            <a:r>
              <a:rPr lang="en-US" altLang="zh-CN" sz="2400" dirty="0"/>
              <a:t>manipulation</a:t>
            </a:r>
            <a:r>
              <a:rPr lang="zh-CN" altLang="en-US" sz="2400" dirty="0"/>
              <a:t> </a:t>
            </a:r>
            <a:r>
              <a:rPr lang="en-US" altLang="zh-CN" sz="2400" dirty="0"/>
              <a:t>activities</a:t>
            </a:r>
            <a:endParaRPr lang="en-US" sz="2400" dirty="0"/>
          </a:p>
        </p:txBody>
      </p:sp>
    </p:spTree>
    <p:extLst>
      <p:ext uri="{BB962C8B-B14F-4D97-AF65-F5344CB8AC3E}">
        <p14:creationId xmlns:p14="http://schemas.microsoft.com/office/powerpoint/2010/main" val="1318282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F4C31-076A-FD46-8D62-F6380669B854}"/>
              </a:ext>
            </a:extLst>
          </p:cNvPr>
          <p:cNvSpPr>
            <a:spLocks noGrp="1"/>
          </p:cNvSpPr>
          <p:nvPr>
            <p:ph type="title"/>
          </p:nvPr>
        </p:nvSpPr>
        <p:spPr/>
        <p:txBody>
          <a:bodyPr/>
          <a:lstStyle/>
          <a:p>
            <a:r>
              <a:rPr lang="en-US" altLang="zh-CN" dirty="0"/>
              <a:t>INSPIRATION</a:t>
            </a:r>
            <a:endParaRPr lang="en-US" dirty="0"/>
          </a:p>
        </p:txBody>
      </p:sp>
      <p:sp>
        <p:nvSpPr>
          <p:cNvPr id="3" name="Content Placeholder 2">
            <a:extLst>
              <a:ext uri="{FF2B5EF4-FFF2-40B4-BE49-F238E27FC236}">
                <a16:creationId xmlns:a16="http://schemas.microsoft.com/office/drawing/2014/main" id="{50A34B80-F253-3E44-A14A-943F0CCD3400}"/>
              </a:ext>
            </a:extLst>
          </p:cNvPr>
          <p:cNvSpPr>
            <a:spLocks noGrp="1"/>
          </p:cNvSpPr>
          <p:nvPr>
            <p:ph idx="1"/>
          </p:nvPr>
        </p:nvSpPr>
        <p:spPr/>
        <p:txBody>
          <a:bodyPr/>
          <a:lstStyle/>
          <a:p>
            <a:r>
              <a:rPr lang="en-US" dirty="0"/>
              <a:t>Fair and accurate market prices are fundamental building blocks for efficient capital markets.</a:t>
            </a:r>
          </a:p>
          <a:p>
            <a:r>
              <a:rPr lang="en-US" dirty="0"/>
              <a:t>Attention in the press on LIBOR, FX, gold, silver, O&amp;G manipulation</a:t>
            </a:r>
          </a:p>
          <a:p>
            <a:r>
              <a:rPr lang="en-US" dirty="0"/>
              <a:t>market manipulation is quite difficult</a:t>
            </a:r>
          </a:p>
          <a:p>
            <a:pPr lvl="1"/>
            <a:r>
              <a:rPr lang="en-US" dirty="0"/>
              <a:t>other traders have an economic incentive to trade against the mispricing</a:t>
            </a:r>
          </a:p>
          <a:p>
            <a:pPr lvl="1"/>
            <a:r>
              <a:rPr lang="en-US" dirty="0"/>
              <a:t>generally revert back as the trader exits his or her position</a:t>
            </a:r>
          </a:p>
          <a:p>
            <a:pPr lvl="1"/>
            <a:r>
              <a:rPr lang="en-US" dirty="0"/>
              <a:t>expected bene</a:t>
            </a:r>
            <a:r>
              <a:rPr lang="en-US" altLang="zh-CN" dirty="0"/>
              <a:t>fi</a:t>
            </a:r>
            <a:r>
              <a:rPr lang="en-US" dirty="0"/>
              <a:t>t must be greater than the expected penalty costs</a:t>
            </a:r>
          </a:p>
          <a:p>
            <a:pPr lvl="1"/>
            <a:endParaRPr lang="en-US" dirty="0"/>
          </a:p>
          <a:p>
            <a:pPr lvl="1"/>
            <a:endParaRPr lang="en-US" dirty="0"/>
          </a:p>
          <a:p>
            <a:endParaRPr lang="en-US" dirty="0"/>
          </a:p>
        </p:txBody>
      </p:sp>
    </p:spTree>
    <p:extLst>
      <p:ext uri="{BB962C8B-B14F-4D97-AF65-F5344CB8AC3E}">
        <p14:creationId xmlns:p14="http://schemas.microsoft.com/office/powerpoint/2010/main" val="226798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5208-A634-AD4E-BFC6-9099AC1C1A8F}"/>
              </a:ext>
            </a:extLst>
          </p:cNvPr>
          <p:cNvSpPr>
            <a:spLocks noGrp="1"/>
          </p:cNvSpPr>
          <p:nvPr>
            <p:ph type="title"/>
          </p:nvPr>
        </p:nvSpPr>
        <p:spPr/>
        <p:txBody>
          <a:bodyPr>
            <a:normAutofit fontScale="90000"/>
          </a:bodyPr>
          <a:lstStyle/>
          <a:p>
            <a:r>
              <a:rPr lang="en-US" dirty="0"/>
              <a:t>VIX Overview, and VIX Derivatives Characters</a:t>
            </a:r>
            <a:br>
              <a:rPr lang="en-US" dirty="0"/>
            </a:br>
            <a:endParaRPr lang="en-US" dirty="0"/>
          </a:p>
        </p:txBody>
      </p:sp>
      <p:sp>
        <p:nvSpPr>
          <p:cNvPr id="3" name="Text Placeholder 2">
            <a:extLst>
              <a:ext uri="{FF2B5EF4-FFF2-40B4-BE49-F238E27FC236}">
                <a16:creationId xmlns:a16="http://schemas.microsoft.com/office/drawing/2014/main" id="{E4490FF0-7389-4E44-BC20-D1676415C8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7912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88253-B8E4-F74B-A488-9F771D11AA75}"/>
              </a:ext>
            </a:extLst>
          </p:cNvPr>
          <p:cNvSpPr>
            <a:spLocks noGrp="1"/>
          </p:cNvSpPr>
          <p:nvPr>
            <p:ph type="title"/>
          </p:nvPr>
        </p:nvSpPr>
        <p:spPr/>
        <p:txBody>
          <a:bodyPr/>
          <a:lstStyle/>
          <a:p>
            <a:r>
              <a:rPr lang="en-US" altLang="zh-CN" dirty="0"/>
              <a:t>WHAT</a:t>
            </a:r>
            <a:r>
              <a:rPr lang="zh-CN" altLang="en-US" dirty="0"/>
              <a:t> </a:t>
            </a:r>
            <a:r>
              <a:rPr lang="en-US" altLang="zh-CN" dirty="0"/>
              <a:t>IS</a:t>
            </a:r>
            <a:r>
              <a:rPr lang="zh-CN" altLang="en-US" dirty="0"/>
              <a:t> </a:t>
            </a:r>
            <a:r>
              <a:rPr lang="en-US" altLang="zh-CN" dirty="0"/>
              <a:t>VIX</a:t>
            </a:r>
            <a:endParaRPr lang="en-US" dirty="0"/>
          </a:p>
        </p:txBody>
      </p:sp>
      <p:sp>
        <p:nvSpPr>
          <p:cNvPr id="3" name="Content Placeholder 2">
            <a:extLst>
              <a:ext uri="{FF2B5EF4-FFF2-40B4-BE49-F238E27FC236}">
                <a16:creationId xmlns:a16="http://schemas.microsoft.com/office/drawing/2014/main" id="{79C379AC-8AAF-D448-8A2E-0F0BF3AFAACC}"/>
              </a:ext>
            </a:extLst>
          </p:cNvPr>
          <p:cNvSpPr>
            <a:spLocks noGrp="1"/>
          </p:cNvSpPr>
          <p:nvPr>
            <p:ph idx="1"/>
          </p:nvPr>
        </p:nvSpPr>
        <p:spPr/>
        <p:txBody>
          <a:bodyPr>
            <a:normAutofit fontScale="92500" lnSpcReduction="10000"/>
          </a:bodyPr>
          <a:lstStyle/>
          <a:p>
            <a:r>
              <a:rPr lang="en-US" altLang="zh-CN" sz="2800" dirty="0"/>
              <a:t>W</a:t>
            </a:r>
            <a:r>
              <a:rPr lang="en-US" sz="2800" dirty="0"/>
              <a:t>idely tracked index that gauges the 30-day implied volatility of the market, often referred to as a market ‘fear-gauge’</a:t>
            </a:r>
          </a:p>
          <a:p>
            <a:r>
              <a:rPr lang="en-US" altLang="zh-CN" sz="2800" dirty="0"/>
              <a:t>P</a:t>
            </a:r>
            <a:r>
              <a:rPr lang="en-US" sz="2800" dirty="0"/>
              <a:t>rovides a measure of market risk and investors' sentiments</a:t>
            </a:r>
          </a:p>
          <a:p>
            <a:r>
              <a:rPr lang="en-US" sz="2800" dirty="0"/>
              <a:t>Every month, a settlement occurs where the value of monthly VIX derivatives is set equal to the VIX value calculated from SPX options</a:t>
            </a:r>
          </a:p>
          <a:p>
            <a:r>
              <a:rPr lang="en-US" sz="2800" dirty="0"/>
              <a:t>This settlement value is calculated from a wide range of out-of-the-money (OTM) SPX put and call options with various exercise prices</a:t>
            </a:r>
          </a:p>
          <a:p>
            <a:endParaRPr lang="en-US" sz="2800" dirty="0"/>
          </a:p>
          <a:p>
            <a:endParaRPr lang="en-US" sz="2800" dirty="0"/>
          </a:p>
        </p:txBody>
      </p:sp>
    </p:spTree>
    <p:extLst>
      <p:ext uri="{BB962C8B-B14F-4D97-AF65-F5344CB8AC3E}">
        <p14:creationId xmlns:p14="http://schemas.microsoft.com/office/powerpoint/2010/main" val="764990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12DF4-91AF-BB4B-9ECE-3A75B8C12D2B}"/>
              </a:ext>
            </a:extLst>
          </p:cNvPr>
          <p:cNvSpPr>
            <a:spLocks noGrp="1"/>
          </p:cNvSpPr>
          <p:nvPr>
            <p:ph type="title"/>
          </p:nvPr>
        </p:nvSpPr>
        <p:spPr/>
        <p:txBody>
          <a:bodyPr/>
          <a:lstStyle/>
          <a:p>
            <a:r>
              <a:rPr lang="en-US" dirty="0"/>
              <a:t>HOW IS VIX CALCULATED</a:t>
            </a:r>
          </a:p>
        </p:txBody>
      </p:sp>
      <p:pic>
        <p:nvPicPr>
          <p:cNvPr id="4" name="Content Placeholder 3">
            <a:extLst>
              <a:ext uri="{FF2B5EF4-FFF2-40B4-BE49-F238E27FC236}">
                <a16:creationId xmlns:a16="http://schemas.microsoft.com/office/drawing/2014/main" id="{66C2B159-2166-7548-8D53-3F00D43CD57D}"/>
              </a:ext>
            </a:extLst>
          </p:cNvPr>
          <p:cNvPicPr>
            <a:picLocks noGrp="1" noChangeAspect="1"/>
          </p:cNvPicPr>
          <p:nvPr>
            <p:ph idx="1"/>
          </p:nvPr>
        </p:nvPicPr>
        <p:blipFill>
          <a:blip r:embed="rId3"/>
          <a:stretch>
            <a:fillRect/>
          </a:stretch>
        </p:blipFill>
        <p:spPr>
          <a:xfrm>
            <a:off x="2176335" y="2286000"/>
            <a:ext cx="7991729" cy="3581400"/>
          </a:xfrm>
          <a:prstGeom prst="rect">
            <a:avLst/>
          </a:prstGeom>
        </p:spPr>
      </p:pic>
    </p:spTree>
    <p:extLst>
      <p:ext uri="{BB962C8B-B14F-4D97-AF65-F5344CB8AC3E}">
        <p14:creationId xmlns:p14="http://schemas.microsoft.com/office/powerpoint/2010/main" val="2786156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6319B-F6C7-4649-A28A-C567C92100F3}"/>
              </a:ext>
            </a:extLst>
          </p:cNvPr>
          <p:cNvSpPr>
            <a:spLocks noGrp="1"/>
          </p:cNvSpPr>
          <p:nvPr>
            <p:ph type="title"/>
          </p:nvPr>
        </p:nvSpPr>
        <p:spPr/>
        <p:txBody>
          <a:bodyPr/>
          <a:lstStyle/>
          <a:p>
            <a:r>
              <a:rPr lang="en-US" altLang="zh-CN" dirty="0"/>
              <a:t>Basic</a:t>
            </a:r>
            <a:r>
              <a:rPr lang="zh-CN" altLang="en-US" dirty="0"/>
              <a:t> </a:t>
            </a:r>
            <a:r>
              <a:rPr lang="en-US" altLang="zh-CN" dirty="0"/>
              <a:t>Steps</a:t>
            </a:r>
            <a:r>
              <a:rPr lang="zh-CN" altLang="en-US" dirty="0"/>
              <a:t> </a:t>
            </a:r>
            <a:r>
              <a:rPr lang="en-US" altLang="zh-CN" dirty="0"/>
              <a:t>of</a:t>
            </a:r>
            <a:r>
              <a:rPr lang="zh-CN" altLang="en-US" dirty="0"/>
              <a:t> </a:t>
            </a:r>
            <a:r>
              <a:rPr lang="en-US" altLang="zh-CN" dirty="0"/>
              <a:t>Manipulation</a:t>
            </a:r>
            <a:endParaRPr lang="en-US" dirty="0"/>
          </a:p>
        </p:txBody>
      </p:sp>
      <p:sp>
        <p:nvSpPr>
          <p:cNvPr id="3" name="Text Placeholder 2">
            <a:extLst>
              <a:ext uri="{FF2B5EF4-FFF2-40B4-BE49-F238E27FC236}">
                <a16:creationId xmlns:a16="http://schemas.microsoft.com/office/drawing/2014/main" id="{99AD76B1-5C4A-F646-B48B-4141E5A36B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3060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9617-3CD7-8948-B04C-BF12FDAC8CED}"/>
              </a:ext>
            </a:extLst>
          </p:cNvPr>
          <p:cNvSpPr>
            <a:spLocks noGrp="1"/>
          </p:cNvSpPr>
          <p:nvPr>
            <p:ph type="title"/>
          </p:nvPr>
        </p:nvSpPr>
        <p:spPr/>
        <p:txBody>
          <a:bodyPr/>
          <a:lstStyle/>
          <a:p>
            <a:r>
              <a:rPr lang="en-US" altLang="zh-CN" dirty="0"/>
              <a:t>HOW</a:t>
            </a:r>
            <a:r>
              <a:rPr lang="zh-CN" altLang="en-US" dirty="0"/>
              <a:t> </a:t>
            </a:r>
            <a:r>
              <a:rPr lang="en-US" altLang="zh-CN" dirty="0"/>
              <a:t>IS</a:t>
            </a:r>
            <a:r>
              <a:rPr lang="zh-CN" altLang="en-US" dirty="0"/>
              <a:t> </a:t>
            </a:r>
            <a:r>
              <a:rPr lang="en-US" altLang="zh-CN" dirty="0"/>
              <a:t>VIX</a:t>
            </a:r>
            <a:r>
              <a:rPr lang="zh-CN" altLang="en-US" dirty="0"/>
              <a:t> </a:t>
            </a:r>
            <a:r>
              <a:rPr lang="en-US" altLang="zh-CN" dirty="0"/>
              <a:t>MUNIPILATED</a:t>
            </a:r>
            <a:endParaRPr lang="en-US" dirty="0"/>
          </a:p>
        </p:txBody>
      </p:sp>
      <p:sp>
        <p:nvSpPr>
          <p:cNvPr id="3" name="Content Placeholder 2">
            <a:extLst>
              <a:ext uri="{FF2B5EF4-FFF2-40B4-BE49-F238E27FC236}">
                <a16:creationId xmlns:a16="http://schemas.microsoft.com/office/drawing/2014/main" id="{BE64C2E7-2396-9D42-A215-D0F853A9676F}"/>
              </a:ext>
            </a:extLst>
          </p:cNvPr>
          <p:cNvSpPr>
            <a:spLocks noGrp="1"/>
          </p:cNvSpPr>
          <p:nvPr>
            <p:ph idx="1"/>
          </p:nvPr>
        </p:nvSpPr>
        <p:spPr/>
        <p:txBody>
          <a:bodyPr>
            <a:normAutofit/>
          </a:bodyPr>
          <a:lstStyle/>
          <a:p>
            <a:endParaRPr lang="en-US" sz="2800" dirty="0"/>
          </a:p>
          <a:p>
            <a:r>
              <a:rPr lang="en-US" sz="2800" dirty="0"/>
              <a:t>A manipulator would need to move the prices of these lower-level </a:t>
            </a:r>
            <a:r>
              <a:rPr lang="en-US" sz="2800" dirty="0">
                <a:solidFill>
                  <a:srgbClr val="FF0000"/>
                </a:solidFill>
              </a:rPr>
              <a:t>OTM </a:t>
            </a:r>
            <a:r>
              <a:rPr lang="en-US" sz="2800" dirty="0"/>
              <a:t>SPX options at settlement to in</a:t>
            </a:r>
            <a:r>
              <a:rPr lang="en-US" altLang="zh-CN" sz="2800" dirty="0"/>
              <a:t>fl</a:t>
            </a:r>
            <a:r>
              <a:rPr lang="en-US" sz="2800" dirty="0"/>
              <a:t>uence the value of expiring upper-level VIX derivatives. </a:t>
            </a:r>
          </a:p>
        </p:txBody>
      </p:sp>
    </p:spTree>
    <p:extLst>
      <p:ext uri="{BB962C8B-B14F-4D97-AF65-F5344CB8AC3E}">
        <p14:creationId xmlns:p14="http://schemas.microsoft.com/office/powerpoint/2010/main" val="175218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5173-BAA9-9F46-BA97-678CB88F9B3C}"/>
              </a:ext>
            </a:extLst>
          </p:cNvPr>
          <p:cNvSpPr>
            <a:spLocks noGrp="1"/>
          </p:cNvSpPr>
          <p:nvPr>
            <p:ph type="title"/>
          </p:nvPr>
        </p:nvSpPr>
        <p:spPr/>
        <p:txBody>
          <a:bodyPr/>
          <a:lstStyle/>
          <a:p>
            <a:r>
              <a:rPr lang="en-US" dirty="0"/>
              <a:t>Steps</a:t>
            </a:r>
          </a:p>
        </p:txBody>
      </p:sp>
      <p:sp>
        <p:nvSpPr>
          <p:cNvPr id="3" name="Content Placeholder 2">
            <a:extLst>
              <a:ext uri="{FF2B5EF4-FFF2-40B4-BE49-F238E27FC236}">
                <a16:creationId xmlns:a16="http://schemas.microsoft.com/office/drawing/2014/main" id="{4EB1834A-B1A0-774B-97D1-892C098970E2}"/>
              </a:ext>
            </a:extLst>
          </p:cNvPr>
          <p:cNvSpPr>
            <a:spLocks noGrp="1"/>
          </p:cNvSpPr>
          <p:nvPr>
            <p:ph idx="1"/>
          </p:nvPr>
        </p:nvSpPr>
        <p:spPr/>
        <p:txBody>
          <a:bodyPr/>
          <a:lstStyle/>
          <a:p>
            <a:r>
              <a:rPr lang="en-US" dirty="0"/>
              <a:t>1) opening long positions in</a:t>
            </a:r>
            <a:r>
              <a:rPr lang="zh-CN" altLang="en-US" dirty="0"/>
              <a:t> </a:t>
            </a:r>
            <a:r>
              <a:rPr lang="en-US" dirty="0"/>
              <a:t>the VIX derivatives prior to settlement</a:t>
            </a:r>
          </a:p>
          <a:p>
            <a:endParaRPr lang="en-US" dirty="0"/>
          </a:p>
          <a:p>
            <a:r>
              <a:rPr lang="en-US" dirty="0"/>
              <a:t>2) submitting aggressive buy orders in the SPX options during the settlement auction, and thereby causing the auction-clearing prices of SPX options, and as a result, VIX settlement price to rise</a:t>
            </a:r>
          </a:p>
          <a:p>
            <a:endParaRPr lang="en-US" dirty="0"/>
          </a:p>
          <a:p>
            <a:r>
              <a:rPr lang="en-US" dirty="0"/>
              <a:t>3) obtaining the higher price for the upper-level futures or options when they settle.</a:t>
            </a:r>
          </a:p>
        </p:txBody>
      </p:sp>
    </p:spTree>
    <p:extLst>
      <p:ext uri="{BB962C8B-B14F-4D97-AF65-F5344CB8AC3E}">
        <p14:creationId xmlns:p14="http://schemas.microsoft.com/office/powerpoint/2010/main" val="303582375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2048</Words>
  <Application>Microsoft Macintosh PowerPoint</Application>
  <PresentationFormat>Widescreen</PresentationFormat>
  <Paragraphs>154</Paragraphs>
  <Slides>27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Franklin Gothic Book</vt:lpstr>
      <vt:lpstr>Crop</vt:lpstr>
      <vt:lpstr>Manipulation in VIX</vt:lpstr>
      <vt:lpstr>Table of Contents</vt:lpstr>
      <vt:lpstr>INSPIRATION</vt:lpstr>
      <vt:lpstr>VIX Overview, and VIX Derivatives Characters </vt:lpstr>
      <vt:lpstr>WHAT IS VIX</vt:lpstr>
      <vt:lpstr>HOW IS VIX CALCULATED</vt:lpstr>
      <vt:lpstr>Basic Steps of Manipulation</vt:lpstr>
      <vt:lpstr>HOW IS VIX MUNIPILATED</vt:lpstr>
      <vt:lpstr>Steps</vt:lpstr>
      <vt:lpstr>Characters that make manipulation possible</vt:lpstr>
      <vt:lpstr>Volume Patterns at Settlement</vt:lpstr>
      <vt:lpstr>Patterns Overview</vt:lpstr>
      <vt:lpstr>Panel A: S&amp;P 500 Options Daily Trade Volume</vt:lpstr>
      <vt:lpstr>Panel B: Options Daily Trade Volume (Normalized by Mean)</vt:lpstr>
      <vt:lpstr>Panel C: OTM and ITM Options Daily Trade Volume</vt:lpstr>
      <vt:lpstr>Trading Pattern of EURO STOXX 50 Put Options during the VSTOXX Settlement</vt:lpstr>
      <vt:lpstr>Panel A: Trade Volume around the 0.5 Cutoff</vt:lpstr>
      <vt:lpstr>Panel B: Number of Trades over Time</vt:lpstr>
      <vt:lpstr>Panel C: Trade Volume</vt:lpstr>
      <vt:lpstr>OLS: Trade Volume of SPX Options on Settlement Days</vt:lpstr>
      <vt:lpstr>Results</vt:lpstr>
      <vt:lpstr>Alternative Explanations</vt:lpstr>
      <vt:lpstr>pent-up liquidity demand</vt:lpstr>
      <vt:lpstr>Issues with Alternative Explanations</vt:lpstr>
      <vt:lpstr>Prices, Costs and Mechanics of Manipulation</vt:lpstr>
      <vt:lpstr>Prices, Costs and Mechanics of Manipulation</vt:lpstr>
      <vt:lpstr>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Manipulation in VIX</dc:title>
  <dc:creator>Yang, Amber</dc:creator>
  <cp:lastModifiedBy>Yang, Amber</cp:lastModifiedBy>
  <cp:revision>4</cp:revision>
  <dcterms:created xsi:type="dcterms:W3CDTF">2019-10-01T20:09:24Z</dcterms:created>
  <dcterms:modified xsi:type="dcterms:W3CDTF">2019-10-01T20:31:56Z</dcterms:modified>
</cp:coreProperties>
</file>