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9"/>
  </p:notesMasterIdLst>
  <p:sldIdLst>
    <p:sldId id="256" r:id="rId2"/>
    <p:sldId id="257" r:id="rId3"/>
    <p:sldId id="258" r:id="rId4"/>
    <p:sldId id="260" r:id="rId5"/>
    <p:sldId id="267" r:id="rId6"/>
    <p:sldId id="259" r:id="rId7"/>
    <p:sldId id="261" r:id="rId8"/>
    <p:sldId id="262" r:id="rId9"/>
    <p:sldId id="263" r:id="rId10"/>
    <p:sldId id="264" r:id="rId11"/>
    <p:sldId id="265" r:id="rId12"/>
    <p:sldId id="266"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9308" autoAdjust="0"/>
  </p:normalViewPr>
  <p:slideViewPr>
    <p:cSldViewPr snapToGrid="0">
      <p:cViewPr varScale="1">
        <p:scale>
          <a:sx n="77" d="100"/>
          <a:sy n="77" d="100"/>
        </p:scale>
        <p:origin x="91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EB980E-9F25-4902-909D-6477F3AC276A}" type="datetimeFigureOut">
              <a:rPr lang="zh-CN" altLang="en-US" smtClean="0"/>
              <a:t>2019/9/10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B72497-D427-4050-A907-5C9FBF33C00F}" type="slidenum">
              <a:rPr lang="zh-CN" altLang="en-US" smtClean="0"/>
              <a:t>‹#›</a:t>
            </a:fld>
            <a:endParaRPr lang="zh-CN" altLang="en-US"/>
          </a:p>
        </p:txBody>
      </p:sp>
    </p:spTree>
    <p:extLst>
      <p:ext uri="{BB962C8B-B14F-4D97-AF65-F5344CB8AC3E}">
        <p14:creationId xmlns:p14="http://schemas.microsoft.com/office/powerpoint/2010/main" val="4294862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Negative belief shocks, noise traders sell stocks to arbitrageurs, increasing volume and temporarily depress returns, but on average returns would rebound because shocks are stationary</a:t>
            </a:r>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3</a:t>
            </a:fld>
            <a:endParaRPr lang="zh-CN" altLang="en-US"/>
          </a:p>
        </p:txBody>
      </p:sp>
    </p:spTree>
    <p:extLst>
      <p:ext uri="{BB962C8B-B14F-4D97-AF65-F5344CB8AC3E}">
        <p14:creationId xmlns:p14="http://schemas.microsoft.com/office/powerpoint/2010/main" val="2362506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4</a:t>
            </a:fld>
            <a:endParaRPr lang="zh-CN" altLang="en-US"/>
          </a:p>
        </p:txBody>
      </p:sp>
    </p:spTree>
    <p:extLst>
      <p:ext uri="{BB962C8B-B14F-4D97-AF65-F5344CB8AC3E}">
        <p14:creationId xmlns:p14="http://schemas.microsoft.com/office/powerpoint/2010/main" val="176175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5</a:t>
            </a:fld>
            <a:endParaRPr lang="zh-CN" altLang="en-US"/>
          </a:p>
        </p:txBody>
      </p:sp>
    </p:spTree>
    <p:extLst>
      <p:ext uri="{BB962C8B-B14F-4D97-AF65-F5344CB8AC3E}">
        <p14:creationId xmlns:p14="http://schemas.microsoft.com/office/powerpoint/2010/main" val="2341864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Dow: test whether pessimism forecasts daily returns on the Dow Jones Industrial Average</a:t>
            </a:r>
          </a:p>
          <a:p>
            <a:r>
              <a:rPr lang="en-US" altLang="zh-CN" dirty="0" err="1"/>
              <a:t>BdNws</a:t>
            </a:r>
            <a:r>
              <a:rPr lang="en-US" altLang="zh-CN" dirty="0"/>
              <a:t>: pessimism media factor</a:t>
            </a:r>
          </a:p>
          <a:p>
            <a:r>
              <a:rPr lang="en-US" altLang="zh-CN" dirty="0"/>
              <a:t>L5: lag operator that transforms any variable </a:t>
            </a:r>
            <a:r>
              <a:rPr lang="en-US" altLang="zh-CN" dirty="0" err="1"/>
              <a:t>xt</a:t>
            </a:r>
            <a:r>
              <a:rPr lang="en-US" altLang="zh-CN" dirty="0"/>
              <a:t> into a row vector consisting of five lags of </a:t>
            </a:r>
            <a:r>
              <a:rPr lang="en-US" altLang="zh-CN" dirty="0" err="1"/>
              <a:t>xt</a:t>
            </a:r>
            <a:endParaRPr lang="en-US" altLang="zh-CN" dirty="0"/>
          </a:p>
          <a:p>
            <a:r>
              <a:rPr lang="en-US" altLang="zh-CN" dirty="0" err="1"/>
              <a:t>Vlm</a:t>
            </a:r>
            <a:r>
              <a:rPr lang="en-US" altLang="zh-CN" dirty="0"/>
              <a:t>: detrended log of daily volume</a:t>
            </a:r>
          </a:p>
          <a:p>
            <a:r>
              <a:rPr lang="en-US" altLang="zh-CN" dirty="0" err="1"/>
              <a:t>Exog</a:t>
            </a:r>
            <a:r>
              <a:rPr lang="en-US" altLang="zh-CN" dirty="0"/>
              <a:t>: all of the exogenous variables</a:t>
            </a:r>
          </a:p>
          <a:p>
            <a:endParaRPr lang="en-US" altLang="zh-CN" dirty="0"/>
          </a:p>
          <a:p>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7</a:t>
            </a:fld>
            <a:endParaRPr lang="zh-CN" altLang="en-US"/>
          </a:p>
        </p:txBody>
      </p:sp>
    </p:spTree>
    <p:extLst>
      <p:ext uri="{BB962C8B-B14F-4D97-AF65-F5344CB8AC3E}">
        <p14:creationId xmlns:p14="http://schemas.microsoft.com/office/powerpoint/2010/main" val="3568629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a:p>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8</a:t>
            </a:fld>
            <a:endParaRPr lang="zh-CN" altLang="en-US"/>
          </a:p>
        </p:txBody>
      </p:sp>
    </p:spTree>
    <p:extLst>
      <p:ext uri="{BB962C8B-B14F-4D97-AF65-F5344CB8AC3E}">
        <p14:creationId xmlns:p14="http://schemas.microsoft.com/office/powerpoint/2010/main" val="1053127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a:p>
            <a:r>
              <a:rPr lang="en-US" altLang="zh-CN" dirty="0"/>
              <a:t>SMB: daily </a:t>
            </a:r>
            <a:r>
              <a:rPr lang="en-US" altLang="zh-CN" dirty="0" err="1"/>
              <a:t>Fama</a:t>
            </a:r>
            <a:r>
              <a:rPr lang="en-US" altLang="zh-CN" dirty="0"/>
              <a:t>-French small-minus-big factor</a:t>
            </a:r>
            <a:endParaRPr lang="zh-CN" altLang="en-US" dirty="0"/>
          </a:p>
        </p:txBody>
      </p:sp>
      <p:sp>
        <p:nvSpPr>
          <p:cNvPr id="4" name="灯片编号占位符 3"/>
          <p:cNvSpPr>
            <a:spLocks noGrp="1"/>
          </p:cNvSpPr>
          <p:nvPr>
            <p:ph type="sldNum" sz="quarter" idx="5"/>
          </p:nvPr>
        </p:nvSpPr>
        <p:spPr/>
        <p:txBody>
          <a:bodyPr/>
          <a:lstStyle/>
          <a:p>
            <a:fld id="{A2B72497-D427-4050-A907-5C9FBF33C00F}" type="slidenum">
              <a:rPr lang="zh-CN" altLang="en-US" smtClean="0"/>
              <a:t>9</a:t>
            </a:fld>
            <a:endParaRPr lang="zh-CN" altLang="en-US"/>
          </a:p>
        </p:txBody>
      </p:sp>
    </p:spTree>
    <p:extLst>
      <p:ext uri="{BB962C8B-B14F-4D97-AF65-F5344CB8AC3E}">
        <p14:creationId xmlns:p14="http://schemas.microsoft.com/office/powerpoint/2010/main" val="1960039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C327C5-22FA-4C3F-BCD0-4572381B635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630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415736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399439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4032260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91C327C5-22FA-4C3F-BCD0-4572381B6350}" type="slidenum">
              <a:rPr lang="zh-CN" altLang="en-US" smtClean="0"/>
              <a:t>‹#›</a:t>
            </a:fld>
            <a:endParaRPr lang="zh-CN"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726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1422358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9728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217920" y="2582334"/>
            <a:ext cx="4937760" cy="33782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97703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3616142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1802613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D9C3300-DC37-4F84-AE16-0CE2143055CF}" type="datetimeFigureOut">
              <a:rPr lang="zh-CN" altLang="en-US" smtClean="0"/>
              <a:t>2019/9/10</a:t>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1545386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8D9C3300-DC37-4F84-AE16-0CE2143055CF}" type="datetimeFigureOut">
              <a:rPr lang="zh-CN" altLang="en-US" smtClean="0"/>
              <a:t>2019/9/10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91C327C5-22FA-4C3F-BCD0-4572381B6350}" type="slidenum">
              <a:rPr lang="zh-CN" altLang="en-US" smtClean="0"/>
              <a:t>‹#›</a:t>
            </a:fld>
            <a:endParaRPr lang="zh-CN" altLang="en-US"/>
          </a:p>
        </p:txBody>
      </p:sp>
    </p:spTree>
    <p:extLst>
      <p:ext uri="{BB962C8B-B14F-4D97-AF65-F5344CB8AC3E}">
        <p14:creationId xmlns:p14="http://schemas.microsoft.com/office/powerpoint/2010/main" val="3435737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D9C3300-DC37-4F84-AE16-0CE2143055CF}" type="datetimeFigureOut">
              <a:rPr lang="zh-CN" altLang="en-US" smtClean="0"/>
              <a:t>2019/9/10</a:t>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1C327C5-22FA-4C3F-BCD0-4572381B6350}" type="slidenum">
              <a:rPr lang="zh-CN" altLang="en-US" smtClean="0"/>
              <a:t>‹#›</a:t>
            </a:fld>
            <a:endParaRPr lang="zh-CN"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5557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jstor.org/stable/4622297"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BAF3AA-2F69-4C6D-A654-FC6DDC9C1841}"/>
              </a:ext>
            </a:extLst>
          </p:cNvPr>
          <p:cNvSpPr>
            <a:spLocks noGrp="1"/>
          </p:cNvSpPr>
          <p:nvPr>
            <p:ph type="ctrTitle"/>
          </p:nvPr>
        </p:nvSpPr>
        <p:spPr/>
        <p:txBody>
          <a:bodyPr>
            <a:normAutofit fontScale="90000"/>
          </a:bodyPr>
          <a:lstStyle/>
          <a:p>
            <a:r>
              <a:rPr lang="en-US" altLang="zh-CN" dirty="0"/>
              <a:t>Giving Content to Investor Sentiment: The Role of Media in the Stock Market</a:t>
            </a:r>
            <a:endParaRPr lang="zh-CN" altLang="en-US" dirty="0"/>
          </a:p>
        </p:txBody>
      </p:sp>
      <p:sp>
        <p:nvSpPr>
          <p:cNvPr id="3" name="副标题 2">
            <a:extLst>
              <a:ext uri="{FF2B5EF4-FFF2-40B4-BE49-F238E27FC236}">
                <a16:creationId xmlns:a16="http://schemas.microsoft.com/office/drawing/2014/main" id="{E219AE05-9F30-4DC9-8037-5D1443AC0683}"/>
              </a:ext>
            </a:extLst>
          </p:cNvPr>
          <p:cNvSpPr>
            <a:spLocks noGrp="1"/>
          </p:cNvSpPr>
          <p:nvPr>
            <p:ph type="subTitle" idx="1"/>
          </p:nvPr>
        </p:nvSpPr>
        <p:spPr/>
        <p:txBody>
          <a:bodyPr/>
          <a:lstStyle/>
          <a:p>
            <a:r>
              <a:rPr lang="en-US" altLang="zh-CN" dirty="0"/>
              <a:t>Paper Author: Paul C. </a:t>
            </a:r>
            <a:r>
              <a:rPr lang="en-US" altLang="zh-CN" dirty="0" err="1"/>
              <a:t>Tetlock</a:t>
            </a:r>
            <a:endParaRPr lang="en-US" altLang="zh-CN" dirty="0"/>
          </a:p>
          <a:p>
            <a:r>
              <a:rPr lang="en-US" altLang="zh-CN" dirty="0"/>
              <a:t>Presenter: Yutong </a:t>
            </a:r>
            <a:r>
              <a:rPr lang="en-US" altLang="zh-CN" dirty="0" err="1"/>
              <a:t>Xiong</a:t>
            </a:r>
            <a:endParaRPr lang="zh-CN" altLang="en-US" dirty="0"/>
          </a:p>
        </p:txBody>
      </p:sp>
    </p:spTree>
    <p:extLst>
      <p:ext uri="{BB962C8B-B14F-4D97-AF65-F5344CB8AC3E}">
        <p14:creationId xmlns:p14="http://schemas.microsoft.com/office/powerpoint/2010/main" val="3347731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DA3A1A-FE44-48F7-9947-CF0751C21E43}"/>
              </a:ext>
            </a:extLst>
          </p:cNvPr>
          <p:cNvSpPr>
            <a:spLocks noGrp="1"/>
          </p:cNvSpPr>
          <p:nvPr>
            <p:ph type="title"/>
          </p:nvPr>
        </p:nvSpPr>
        <p:spPr/>
        <p:txBody>
          <a:bodyPr/>
          <a:lstStyle/>
          <a:p>
            <a:r>
              <a:rPr lang="en-US" altLang="zh-CN" dirty="0"/>
              <a:t>Quantitative Analysis – Robustness &amp; Sensitivity Analysis</a:t>
            </a:r>
            <a:endParaRPr lang="zh-CN" altLang="en-US" dirty="0"/>
          </a:p>
        </p:txBody>
      </p:sp>
      <p:sp>
        <p:nvSpPr>
          <p:cNvPr id="3" name="内容占位符 2">
            <a:extLst>
              <a:ext uri="{FF2B5EF4-FFF2-40B4-BE49-F238E27FC236}">
                <a16:creationId xmlns:a16="http://schemas.microsoft.com/office/drawing/2014/main" id="{1FACECF0-694B-42E2-9896-EF6AA4AE8908}"/>
              </a:ext>
            </a:extLst>
          </p:cNvPr>
          <p:cNvSpPr>
            <a:spLocks noGrp="1"/>
          </p:cNvSpPr>
          <p:nvPr>
            <p:ph idx="1"/>
          </p:nvPr>
        </p:nvSpPr>
        <p:spPr>
          <a:xfrm>
            <a:off x="1097280" y="2156910"/>
            <a:ext cx="10058400" cy="4023360"/>
          </a:xfrm>
        </p:spPr>
        <p:txBody>
          <a:bodyPr/>
          <a:lstStyle/>
          <a:p>
            <a:pPr>
              <a:buFont typeface="Wingdings" panose="05000000000000000000" pitchFamily="2" charset="2"/>
              <a:buChar char="u"/>
            </a:pPr>
            <a:r>
              <a:rPr lang="en-US" altLang="zh-CN" dirty="0"/>
              <a:t>Investigate the possibility that some previous regression results could be consistent with theories of media content as a proxy for information about fundamental asset values</a:t>
            </a:r>
          </a:p>
          <a:p>
            <a:pPr marL="0" indent="0">
              <a:buNone/>
            </a:pPr>
            <a:endParaRPr lang="en-US" altLang="zh-CN" dirty="0"/>
          </a:p>
          <a:p>
            <a:pPr>
              <a:buFont typeface="Wingdings" panose="05000000000000000000" pitchFamily="2" charset="2"/>
              <a:buChar char="u"/>
            </a:pPr>
            <a:r>
              <a:rPr lang="en-US" altLang="zh-CN" dirty="0"/>
              <a:t>Is it possible that a slight time lag between the release of WSJ column and its incorporation into prices is driving the return and volume predictability results?</a:t>
            </a:r>
          </a:p>
          <a:p>
            <a:pPr>
              <a:buFont typeface="Wingdings" panose="05000000000000000000" pitchFamily="2" charset="2"/>
              <a:buChar char="u"/>
            </a:pPr>
            <a:endParaRPr lang="en-US" altLang="zh-CN" dirty="0"/>
          </a:p>
          <a:p>
            <a:pPr>
              <a:buFont typeface="Wingdings" panose="05000000000000000000" pitchFamily="2" charset="2"/>
              <a:buChar char="u"/>
            </a:pPr>
            <a:r>
              <a:rPr lang="en-US" altLang="zh-CN" dirty="0"/>
              <a:t>Whether the predictive power of the pessimism factor is concentrated in after-hours and opening hours returns, or is dispersed uniformly throughout the trading day?</a:t>
            </a:r>
          </a:p>
          <a:p>
            <a:pPr>
              <a:buFont typeface="Wingdings" panose="05000000000000000000" pitchFamily="2" charset="2"/>
              <a:buChar char="u"/>
            </a:pPr>
            <a:endParaRPr lang="en-US" altLang="zh-CN" dirty="0"/>
          </a:p>
        </p:txBody>
      </p:sp>
      <p:sp>
        <p:nvSpPr>
          <p:cNvPr id="7" name="箭头: 下 6">
            <a:extLst>
              <a:ext uri="{FF2B5EF4-FFF2-40B4-BE49-F238E27FC236}">
                <a16:creationId xmlns:a16="http://schemas.microsoft.com/office/drawing/2014/main" id="{96FED519-97BA-49E7-A29E-385B896C7959}"/>
              </a:ext>
            </a:extLst>
          </p:cNvPr>
          <p:cNvSpPr/>
          <p:nvPr/>
        </p:nvSpPr>
        <p:spPr>
          <a:xfrm>
            <a:off x="5839609" y="2779959"/>
            <a:ext cx="286871" cy="5378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箭头: 下 7">
            <a:extLst>
              <a:ext uri="{FF2B5EF4-FFF2-40B4-BE49-F238E27FC236}">
                <a16:creationId xmlns:a16="http://schemas.microsoft.com/office/drawing/2014/main" id="{530C0D5B-182F-4C78-80D3-4B592ACFA0F4}"/>
              </a:ext>
            </a:extLst>
          </p:cNvPr>
          <p:cNvSpPr/>
          <p:nvPr/>
        </p:nvSpPr>
        <p:spPr>
          <a:xfrm>
            <a:off x="5839609" y="3993778"/>
            <a:ext cx="286871" cy="5378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3469147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DA3A1A-FE44-48F7-9947-CF0751C21E43}"/>
              </a:ext>
            </a:extLst>
          </p:cNvPr>
          <p:cNvSpPr>
            <a:spLocks noGrp="1"/>
          </p:cNvSpPr>
          <p:nvPr>
            <p:ph type="title"/>
          </p:nvPr>
        </p:nvSpPr>
        <p:spPr/>
        <p:txBody>
          <a:bodyPr/>
          <a:lstStyle/>
          <a:p>
            <a:r>
              <a:rPr lang="en-US" altLang="zh-CN" dirty="0"/>
              <a:t>Quantitative Analysis – Robustness &amp; Sensitivity Analysis</a:t>
            </a:r>
            <a:endParaRPr lang="zh-CN" altLang="en-US" dirty="0"/>
          </a:p>
        </p:txBody>
      </p:sp>
      <p:sp>
        <p:nvSpPr>
          <p:cNvPr id="3" name="内容占位符 2">
            <a:extLst>
              <a:ext uri="{FF2B5EF4-FFF2-40B4-BE49-F238E27FC236}">
                <a16:creationId xmlns:a16="http://schemas.microsoft.com/office/drawing/2014/main" id="{1FACECF0-694B-42E2-9896-EF6AA4AE8908}"/>
              </a:ext>
            </a:extLst>
          </p:cNvPr>
          <p:cNvSpPr>
            <a:spLocks noGrp="1"/>
          </p:cNvSpPr>
          <p:nvPr>
            <p:ph idx="1"/>
          </p:nvPr>
        </p:nvSpPr>
        <p:spPr>
          <a:xfrm>
            <a:off x="1097280" y="2156910"/>
            <a:ext cx="10058400" cy="4023360"/>
          </a:xfrm>
        </p:spPr>
        <p:txBody>
          <a:bodyPr/>
          <a:lstStyle/>
          <a:p>
            <a:pPr>
              <a:buFont typeface="Wingdings" panose="05000000000000000000" pitchFamily="2" charset="2"/>
              <a:buChar char="u"/>
            </a:pPr>
            <a:r>
              <a:rPr lang="en-US" altLang="zh-CN" dirty="0" err="1"/>
              <a:t>Reestimate</a:t>
            </a:r>
            <a:r>
              <a:rPr lang="en-US" altLang="zh-CN" dirty="0"/>
              <a:t> the regressions with a return window that allows traders more time to react to any information released in the afternoon</a:t>
            </a:r>
          </a:p>
          <a:p>
            <a:pPr>
              <a:buFont typeface="Wingdings" panose="05000000000000000000" pitchFamily="2" charset="2"/>
              <a:buChar char="u"/>
            </a:pPr>
            <a:r>
              <a:rPr lang="en-US" altLang="zh-CN" dirty="0"/>
              <a:t>Allow traders some time to react to the same information reprinted in WSJ the next morning</a:t>
            </a:r>
          </a:p>
          <a:p>
            <a:pPr>
              <a:buFont typeface="Wingdings" panose="05000000000000000000" pitchFamily="2" charset="2"/>
              <a:buChar char="u"/>
            </a:pPr>
            <a:r>
              <a:rPr lang="en-US" altLang="zh-CN" dirty="0"/>
              <a:t>The measures of negative sentiment have their largest impact later in the trading day</a:t>
            </a:r>
          </a:p>
          <a:p>
            <a:pPr>
              <a:buFont typeface="Wingdings" panose="05000000000000000000" pitchFamily="2" charset="2"/>
              <a:buChar char="u"/>
            </a:pPr>
            <a:r>
              <a:rPr lang="en-US" altLang="zh-CN" dirty="0"/>
              <a:t>Changes in market returns that follow pessimistic media content are dispersed throughout the trading day rather than concentrated after the release of information</a:t>
            </a:r>
          </a:p>
          <a:p>
            <a:pPr>
              <a:buFont typeface="Wingdings" panose="05000000000000000000" pitchFamily="2" charset="2"/>
              <a:buChar char="u"/>
            </a:pPr>
            <a:r>
              <a:rPr lang="en-US" altLang="zh-CN" dirty="0"/>
              <a:t>The impact of negative sentiment on returns is either fully or mostly reversed over the next few day</a:t>
            </a:r>
          </a:p>
        </p:txBody>
      </p:sp>
    </p:spTree>
    <p:extLst>
      <p:ext uri="{BB962C8B-B14F-4D97-AF65-F5344CB8AC3E}">
        <p14:creationId xmlns:p14="http://schemas.microsoft.com/office/powerpoint/2010/main" val="377467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DA3A1A-FE44-48F7-9947-CF0751C21E43}"/>
              </a:ext>
            </a:extLst>
          </p:cNvPr>
          <p:cNvSpPr>
            <a:spLocks noGrp="1"/>
          </p:cNvSpPr>
          <p:nvPr>
            <p:ph type="title"/>
          </p:nvPr>
        </p:nvSpPr>
        <p:spPr/>
        <p:txBody>
          <a:bodyPr/>
          <a:lstStyle/>
          <a:p>
            <a:r>
              <a:rPr lang="en-US" altLang="zh-CN" dirty="0"/>
              <a:t>Quantitative Analysis – Robustness &amp; Sensitivity Analysis</a:t>
            </a:r>
            <a:endParaRPr lang="zh-CN" altLang="en-US" dirty="0"/>
          </a:p>
        </p:txBody>
      </p:sp>
      <p:sp>
        <p:nvSpPr>
          <p:cNvPr id="3" name="内容占位符 2">
            <a:extLst>
              <a:ext uri="{FF2B5EF4-FFF2-40B4-BE49-F238E27FC236}">
                <a16:creationId xmlns:a16="http://schemas.microsoft.com/office/drawing/2014/main" id="{1FACECF0-694B-42E2-9896-EF6AA4AE8908}"/>
              </a:ext>
            </a:extLst>
          </p:cNvPr>
          <p:cNvSpPr>
            <a:spLocks noGrp="1"/>
          </p:cNvSpPr>
          <p:nvPr>
            <p:ph idx="1"/>
          </p:nvPr>
        </p:nvSpPr>
        <p:spPr>
          <a:xfrm>
            <a:off x="1097280" y="2156910"/>
            <a:ext cx="10058400" cy="4023360"/>
          </a:xfrm>
        </p:spPr>
        <p:txBody>
          <a:bodyPr/>
          <a:lstStyle/>
          <a:p>
            <a:pPr>
              <a:buFont typeface="Wingdings" panose="05000000000000000000" pitchFamily="2" charset="2"/>
              <a:buChar char="u"/>
            </a:pPr>
            <a:r>
              <a:rPr lang="en-US" altLang="zh-CN" dirty="0"/>
              <a:t>Sentiment plays a significant role in forecasting temporary market-wide declines in valuation</a:t>
            </a:r>
          </a:p>
          <a:p>
            <a:pPr>
              <a:buFont typeface="Wingdings" panose="05000000000000000000" pitchFamily="2" charset="2"/>
              <a:buChar char="u"/>
            </a:pPr>
            <a:r>
              <a:rPr lang="en-US" altLang="zh-CN" dirty="0"/>
              <a:t>Sentiment predicts especially large and persistent declines in the returns of small stocks, suggesting sentiment measures individual traders’ views</a:t>
            </a:r>
          </a:p>
          <a:p>
            <a:pPr>
              <a:buFont typeface="Wingdings" panose="05000000000000000000" pitchFamily="2" charset="2"/>
              <a:buChar char="u"/>
            </a:pPr>
            <a:r>
              <a:rPr lang="en-US" altLang="zh-CN" dirty="0"/>
              <a:t>Sentiment has a much larger and more sudden impact on returns during the 1990s, suggesting sentiment affected valuations more during this time periods</a:t>
            </a:r>
          </a:p>
          <a:p>
            <a:pPr>
              <a:buFont typeface="Wingdings" panose="05000000000000000000" pitchFamily="2" charset="2"/>
              <a:buChar char="u"/>
            </a:pPr>
            <a:r>
              <a:rPr lang="en-US" altLang="zh-CN" dirty="0"/>
              <a:t>Identify return and volume patterns consistent with the hypothesis that the 3 variables selected by a factor analysis of words in the WSJ are valid sentiment indicators</a:t>
            </a:r>
          </a:p>
        </p:txBody>
      </p:sp>
    </p:spTree>
    <p:extLst>
      <p:ext uri="{BB962C8B-B14F-4D97-AF65-F5344CB8AC3E}">
        <p14:creationId xmlns:p14="http://schemas.microsoft.com/office/powerpoint/2010/main" val="2702797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1F71D64-A91D-41A0-927C-484311AC1FA6}"/>
              </a:ext>
            </a:extLst>
          </p:cNvPr>
          <p:cNvSpPr>
            <a:spLocks noGrp="1"/>
          </p:cNvSpPr>
          <p:nvPr>
            <p:ph type="title"/>
          </p:nvPr>
        </p:nvSpPr>
        <p:spPr/>
        <p:txBody>
          <a:bodyPr/>
          <a:lstStyle/>
          <a:p>
            <a:r>
              <a:rPr lang="en-US" altLang="zh-CN" dirty="0"/>
              <a:t>Economic Importance</a:t>
            </a:r>
            <a:endParaRPr lang="zh-CN" altLang="en-US" dirty="0"/>
          </a:p>
        </p:txBody>
      </p:sp>
      <p:sp>
        <p:nvSpPr>
          <p:cNvPr id="3" name="内容占位符 2">
            <a:extLst>
              <a:ext uri="{FF2B5EF4-FFF2-40B4-BE49-F238E27FC236}">
                <a16:creationId xmlns:a16="http://schemas.microsoft.com/office/drawing/2014/main" id="{45DC7D54-0C2F-40F9-8F4A-23593D70BF3B}"/>
              </a:ext>
            </a:extLst>
          </p:cNvPr>
          <p:cNvSpPr>
            <a:spLocks noGrp="1"/>
          </p:cNvSpPr>
          <p:nvPr>
            <p:ph idx="1"/>
          </p:nvPr>
        </p:nvSpPr>
        <p:spPr>
          <a:xfrm>
            <a:off x="1097280" y="1845734"/>
            <a:ext cx="10058400" cy="4321984"/>
          </a:xfrm>
        </p:spPr>
        <p:txBody>
          <a:bodyPr>
            <a:normAutofit lnSpcReduction="10000"/>
          </a:bodyPr>
          <a:lstStyle/>
          <a:p>
            <a:pPr>
              <a:buFont typeface="Wingdings" panose="05000000000000000000" pitchFamily="2" charset="2"/>
              <a:buChar char="u"/>
            </a:pPr>
            <a:r>
              <a:rPr lang="en-US" altLang="zh-CN" dirty="0"/>
              <a:t>Success of pessimism in forecasting returns suggests that investors who read the Dow Jones Newswires can devise profitable trading strategies based on daily variation in pessimism</a:t>
            </a:r>
          </a:p>
          <a:p>
            <a:pPr>
              <a:buFont typeface="Wingdings" panose="05000000000000000000" pitchFamily="2" charset="2"/>
              <a:buChar char="u"/>
            </a:pPr>
            <a:r>
              <a:rPr lang="en-US" altLang="zh-CN" dirty="0"/>
              <a:t>A straightforward computer program that can automatically process the electronic text of the Dow Jones Newswires column</a:t>
            </a:r>
          </a:p>
          <a:p>
            <a:pPr>
              <a:buFont typeface="Wingdings" panose="05000000000000000000" pitchFamily="2" charset="2"/>
              <a:buChar char="u"/>
            </a:pPr>
            <a:r>
              <a:rPr lang="en-US" altLang="zh-CN" dirty="0"/>
              <a:t>The program can calculate the daily value of pessimism and use predetermined coefficients to forecast future returns</a:t>
            </a:r>
          </a:p>
          <a:p>
            <a:pPr>
              <a:buFont typeface="Wingdings" panose="05000000000000000000" pitchFamily="2" charset="2"/>
              <a:buChar char="u"/>
            </a:pPr>
            <a:r>
              <a:rPr lang="en-US" altLang="zh-CN" dirty="0"/>
              <a:t>Depending on whether the forecast is positive or negative, the media-based trading strategy would go long or short on the Dow Jones Index</a:t>
            </a:r>
          </a:p>
          <a:p>
            <a:pPr>
              <a:buFont typeface="Wingdings" panose="05000000000000000000" pitchFamily="2" charset="2"/>
              <a:buChar char="u"/>
            </a:pPr>
            <a:r>
              <a:rPr lang="en-US" altLang="zh-CN" dirty="0"/>
              <a:t>Important disclaimer: any daily trading strategy will incur transaction costs, price impact costs, and capital gains taxes that may be prohibitive</a:t>
            </a:r>
          </a:p>
          <a:p>
            <a:pPr>
              <a:buFont typeface="Wingdings" panose="05000000000000000000" pitchFamily="2" charset="2"/>
              <a:buChar char="u"/>
            </a:pPr>
            <a:r>
              <a:rPr lang="en-US" altLang="zh-CN" dirty="0"/>
              <a:t>Depending on the size of transaction, costs attributable to bid-ask spreads and finite market depth may exceed the cutoff value for eliminating the profitability of a pessimism-based trading strategy</a:t>
            </a:r>
          </a:p>
          <a:p>
            <a:pPr>
              <a:buFont typeface="Wingdings" panose="05000000000000000000" pitchFamily="2" charset="2"/>
              <a:buChar char="u"/>
            </a:pPr>
            <a:endParaRPr lang="zh-CN" altLang="en-US" dirty="0"/>
          </a:p>
        </p:txBody>
      </p:sp>
    </p:spTree>
    <p:extLst>
      <p:ext uri="{BB962C8B-B14F-4D97-AF65-F5344CB8AC3E}">
        <p14:creationId xmlns:p14="http://schemas.microsoft.com/office/powerpoint/2010/main" val="560488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FB851C-A64C-4AAF-8262-B94EA5CB4BD1}"/>
              </a:ext>
            </a:extLst>
          </p:cNvPr>
          <p:cNvSpPr>
            <a:spLocks noGrp="1"/>
          </p:cNvSpPr>
          <p:nvPr>
            <p:ph type="title"/>
          </p:nvPr>
        </p:nvSpPr>
        <p:spPr/>
        <p:txBody>
          <a:bodyPr/>
          <a:lstStyle/>
          <a:p>
            <a:r>
              <a:rPr lang="en-US" altLang="zh-CN" dirty="0"/>
              <a:t>Further interpretations</a:t>
            </a:r>
            <a:endParaRPr lang="zh-CN" altLang="en-US" dirty="0"/>
          </a:p>
        </p:txBody>
      </p:sp>
      <p:sp>
        <p:nvSpPr>
          <p:cNvPr id="3" name="内容占位符 2">
            <a:extLst>
              <a:ext uri="{FF2B5EF4-FFF2-40B4-BE49-F238E27FC236}">
                <a16:creationId xmlns:a16="http://schemas.microsoft.com/office/drawing/2014/main" id="{9783901F-1237-49C7-AF15-92A8CA8F56FB}"/>
              </a:ext>
            </a:extLst>
          </p:cNvPr>
          <p:cNvSpPr>
            <a:spLocks noGrp="1"/>
          </p:cNvSpPr>
          <p:nvPr>
            <p:ph idx="1"/>
          </p:nvPr>
        </p:nvSpPr>
        <p:spPr>
          <a:xfrm>
            <a:off x="1097280" y="1845734"/>
            <a:ext cx="10058400" cy="4725664"/>
          </a:xfrm>
        </p:spPr>
        <p:txBody>
          <a:bodyPr/>
          <a:lstStyle/>
          <a:p>
            <a:pPr>
              <a:buFont typeface="Wingdings" panose="05000000000000000000" pitchFamily="2" charset="2"/>
              <a:buChar char="u"/>
            </a:pPr>
            <a:r>
              <a:rPr lang="en-US" altLang="zh-CN" dirty="0"/>
              <a:t>Assess whether the pessimism factor relates to investor sentiment, by testing whether the GI word categories underlying pessimism predict similar patterns in returns and volume</a:t>
            </a:r>
          </a:p>
          <a:p>
            <a:pPr>
              <a:buFont typeface="Wingdings" panose="05000000000000000000" pitchFamily="2" charset="2"/>
              <a:buChar char="u"/>
            </a:pPr>
            <a:r>
              <a:rPr lang="en-US" altLang="zh-CN" dirty="0"/>
              <a:t>Negative and Weak categories that have the highest correlations with pessimism and highest weightings in linear combination of categories that comprises pessimism</a:t>
            </a:r>
          </a:p>
          <a:p>
            <a:pPr>
              <a:buFont typeface="Wingdings" panose="05000000000000000000" pitchFamily="2" charset="2"/>
              <a:buChar char="u"/>
            </a:pPr>
            <a:r>
              <a:rPr lang="en-US" altLang="zh-CN" dirty="0"/>
              <a:t>In return regressions, Negative and Weak words forecast the same temporary decline and reversal predicted by the pessimism factor</a:t>
            </a:r>
          </a:p>
          <a:p>
            <a:pPr>
              <a:buFont typeface="Wingdings" panose="05000000000000000000" pitchFamily="2" charset="2"/>
              <a:buChar char="u"/>
            </a:pPr>
            <a:r>
              <a:rPr lang="en-US" altLang="zh-CN" dirty="0"/>
              <a:t>Changes in Negative words and changes in Weak words robustly forecast increases in volume</a:t>
            </a:r>
          </a:p>
          <a:p>
            <a:pPr>
              <a:buFont typeface="Wingdings" panose="05000000000000000000" pitchFamily="2" charset="2"/>
              <a:buChar char="u"/>
            </a:pPr>
            <a:r>
              <a:rPr lang="en-US" altLang="zh-CN" dirty="0"/>
              <a:t>Similar to pessimism factor, Negative and Weak words tend to follow market declines</a:t>
            </a:r>
          </a:p>
          <a:p>
            <a:pPr>
              <a:buFont typeface="Wingdings" panose="05000000000000000000" pitchFamily="2" charset="2"/>
              <a:buChar char="u"/>
            </a:pPr>
            <a:r>
              <a:rPr lang="en-US" altLang="zh-CN" dirty="0"/>
              <a:t>GI categories Negative and Weak that underlie the pessimism factor are reasonable proxies for the factor in terms of their ability to forecast market activity</a:t>
            </a:r>
          </a:p>
          <a:p>
            <a:pPr>
              <a:buFont typeface="Wingdings" panose="05000000000000000000" pitchFamily="2" charset="2"/>
              <a:buChar char="u"/>
            </a:pPr>
            <a:r>
              <a:rPr lang="en-US" altLang="zh-CN" dirty="0"/>
              <a:t>Results not only robust, but also interpretable in terms of well-established psychological variables</a:t>
            </a:r>
            <a:endParaRPr lang="zh-CN" altLang="en-US" dirty="0"/>
          </a:p>
        </p:txBody>
      </p:sp>
    </p:spTree>
    <p:extLst>
      <p:ext uri="{BB962C8B-B14F-4D97-AF65-F5344CB8AC3E}">
        <p14:creationId xmlns:p14="http://schemas.microsoft.com/office/powerpoint/2010/main" val="3111287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536EA6A-9F44-4EE9-823C-F77A44DE5BAB}"/>
              </a:ext>
            </a:extLst>
          </p:cNvPr>
          <p:cNvSpPr>
            <a:spLocks noGrp="1"/>
          </p:cNvSpPr>
          <p:nvPr>
            <p:ph type="title"/>
          </p:nvPr>
        </p:nvSpPr>
        <p:spPr/>
        <p:txBody>
          <a:bodyPr/>
          <a:lstStyle/>
          <a:p>
            <a:r>
              <a:rPr lang="en-US" altLang="zh-CN" dirty="0"/>
              <a:t>Conclusions </a:t>
            </a:r>
            <a:endParaRPr lang="zh-CN" altLang="en-US" dirty="0"/>
          </a:p>
        </p:txBody>
      </p:sp>
      <p:sp>
        <p:nvSpPr>
          <p:cNvPr id="3" name="内容占位符 2">
            <a:extLst>
              <a:ext uri="{FF2B5EF4-FFF2-40B4-BE49-F238E27FC236}">
                <a16:creationId xmlns:a16="http://schemas.microsoft.com/office/drawing/2014/main" id="{E427A7AB-F815-4593-AA14-8C00F2CCE694}"/>
              </a:ext>
            </a:extLst>
          </p:cNvPr>
          <p:cNvSpPr>
            <a:spLocks noGrp="1"/>
          </p:cNvSpPr>
          <p:nvPr>
            <p:ph idx="1"/>
          </p:nvPr>
        </p:nvSpPr>
        <p:spPr>
          <a:xfrm>
            <a:off x="1097280" y="1845733"/>
            <a:ext cx="10058400" cy="4537138"/>
          </a:xfrm>
        </p:spPr>
        <p:txBody>
          <a:bodyPr>
            <a:normAutofit/>
          </a:bodyPr>
          <a:lstStyle/>
          <a:p>
            <a:pPr>
              <a:buFont typeface="Wingdings" panose="05000000000000000000" pitchFamily="2" charset="2"/>
              <a:buChar char="u"/>
            </a:pPr>
            <a:r>
              <a:rPr lang="en-US" altLang="zh-CN" dirty="0"/>
              <a:t>Pessimistic media content variables forecast patterns of market activity that are consistent with the DeLong et al. (1990a) and Campbell et. Al. (1993) models of noise and liquidity traders</a:t>
            </a:r>
          </a:p>
          <a:p>
            <a:pPr>
              <a:buFont typeface="Wingdings" panose="05000000000000000000" pitchFamily="2" charset="2"/>
              <a:buChar char="u"/>
            </a:pPr>
            <a:r>
              <a:rPr lang="en-US" altLang="zh-CN" dirty="0"/>
              <a:t>High values of media pessimism induce downward pressure on market prices</a:t>
            </a:r>
          </a:p>
          <a:p>
            <a:pPr>
              <a:buFont typeface="Wingdings" panose="05000000000000000000" pitchFamily="2" charset="2"/>
              <a:buChar char="u"/>
            </a:pPr>
            <a:r>
              <a:rPr lang="en-US" altLang="zh-CN" dirty="0"/>
              <a:t>Unusually high or low values of pessimism lead to temporarily high market trading volume</a:t>
            </a:r>
          </a:p>
          <a:p>
            <a:pPr>
              <a:buFont typeface="Wingdings" panose="05000000000000000000" pitchFamily="2" charset="2"/>
              <a:buChar char="u"/>
            </a:pPr>
            <a:r>
              <a:rPr lang="en-US" altLang="zh-CN" dirty="0"/>
              <a:t>Price impact of pessimism appears especially large and slow to reverse itself in small stocks</a:t>
            </a:r>
          </a:p>
          <a:p>
            <a:pPr>
              <a:buFont typeface="Wingdings" panose="05000000000000000000" pitchFamily="2" charset="2"/>
              <a:buChar char="u"/>
            </a:pPr>
            <a:r>
              <a:rPr lang="en-US" altLang="zh-CN" dirty="0"/>
              <a:t>Inconsistent with the hypothesis that pessimism represents negative fundamental information not yet incorporated into prices</a:t>
            </a:r>
          </a:p>
          <a:p>
            <a:pPr>
              <a:buFont typeface="Wingdings" panose="05000000000000000000" pitchFamily="2" charset="2"/>
              <a:buChar char="u"/>
            </a:pPr>
            <a:r>
              <a:rPr lang="en-US" altLang="zh-CN" dirty="0"/>
              <a:t>Negative returns following negative sentiment are reversed over next few days of market activity</a:t>
            </a:r>
          </a:p>
          <a:p>
            <a:pPr>
              <a:buFont typeface="Wingdings" panose="05000000000000000000" pitchFamily="2" charset="2"/>
              <a:buChar char="u"/>
            </a:pPr>
            <a:r>
              <a:rPr lang="en-US" altLang="zh-CN" dirty="0"/>
              <a:t>Inconsistent with theories that view media content as a proxy for market volatility or an irrelevant noisy variable</a:t>
            </a:r>
            <a:endParaRPr lang="zh-CN" altLang="en-US" dirty="0"/>
          </a:p>
        </p:txBody>
      </p:sp>
    </p:spTree>
    <p:extLst>
      <p:ext uri="{BB962C8B-B14F-4D97-AF65-F5344CB8AC3E}">
        <p14:creationId xmlns:p14="http://schemas.microsoft.com/office/powerpoint/2010/main" val="108580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5E9B9E7-5642-4F32-B3FA-3E4A7A95EEDF}"/>
              </a:ext>
            </a:extLst>
          </p:cNvPr>
          <p:cNvSpPr>
            <a:spLocks noGrp="1"/>
          </p:cNvSpPr>
          <p:nvPr>
            <p:ph type="title"/>
          </p:nvPr>
        </p:nvSpPr>
        <p:spPr/>
        <p:txBody>
          <a:bodyPr/>
          <a:lstStyle/>
          <a:p>
            <a:r>
              <a:rPr lang="en-US" altLang="zh-CN" dirty="0"/>
              <a:t>My Thoughts</a:t>
            </a:r>
            <a:endParaRPr lang="zh-CN" altLang="en-US" dirty="0"/>
          </a:p>
        </p:txBody>
      </p:sp>
      <p:sp>
        <p:nvSpPr>
          <p:cNvPr id="3" name="内容占位符 2">
            <a:extLst>
              <a:ext uri="{FF2B5EF4-FFF2-40B4-BE49-F238E27FC236}">
                <a16:creationId xmlns:a16="http://schemas.microsoft.com/office/drawing/2014/main" id="{26BA2DAC-10E0-4138-859B-0999335F1D77}"/>
              </a:ext>
            </a:extLst>
          </p:cNvPr>
          <p:cNvSpPr>
            <a:spLocks noGrp="1"/>
          </p:cNvSpPr>
          <p:nvPr>
            <p:ph idx="1"/>
          </p:nvPr>
        </p:nvSpPr>
        <p:spPr/>
        <p:txBody>
          <a:bodyPr/>
          <a:lstStyle/>
          <a:p>
            <a:pPr>
              <a:buFont typeface="Wingdings" panose="05000000000000000000" pitchFamily="2" charset="2"/>
              <a:buChar char="u"/>
            </a:pPr>
            <a:r>
              <a:rPr lang="en-US" altLang="zh-CN" dirty="0"/>
              <a:t>Links psychological issues with financial market</a:t>
            </a:r>
          </a:p>
          <a:p>
            <a:pPr>
              <a:buFont typeface="Wingdings" panose="05000000000000000000" pitchFamily="2" charset="2"/>
              <a:buChar char="u"/>
            </a:pPr>
            <a:r>
              <a:rPr lang="en-US" altLang="zh-CN" dirty="0"/>
              <a:t>Provides practical suggestion on a type of trading strategy</a:t>
            </a:r>
          </a:p>
          <a:p>
            <a:pPr>
              <a:buFont typeface="Wingdings" panose="05000000000000000000" pitchFamily="2" charset="2"/>
              <a:buChar char="u"/>
            </a:pPr>
            <a:r>
              <a:rPr lang="en-US" altLang="zh-CN" dirty="0"/>
              <a:t>Thorough robustness and sensitivity tests</a:t>
            </a:r>
          </a:p>
          <a:p>
            <a:pPr>
              <a:buFont typeface="Wingdings" panose="05000000000000000000" pitchFamily="2" charset="2"/>
              <a:buChar char="u"/>
            </a:pPr>
            <a:r>
              <a:rPr lang="en-US" altLang="zh-CN" dirty="0"/>
              <a:t>Involves data mining concepts and methods</a:t>
            </a:r>
          </a:p>
          <a:p>
            <a:pPr>
              <a:buFont typeface="Wingdings" panose="05000000000000000000" pitchFamily="2" charset="2"/>
              <a:buChar char="u"/>
            </a:pPr>
            <a:r>
              <a:rPr lang="en-US" altLang="zh-CN" dirty="0"/>
              <a:t>Quantitative and qualitative</a:t>
            </a:r>
          </a:p>
          <a:p>
            <a:pPr>
              <a:buFont typeface="Wingdings" panose="05000000000000000000" pitchFamily="2" charset="2"/>
              <a:buChar char="u"/>
            </a:pPr>
            <a:r>
              <a:rPr lang="en-US" altLang="zh-CN" dirty="0"/>
              <a:t>Well-structured</a:t>
            </a:r>
          </a:p>
          <a:p>
            <a:pPr>
              <a:buFont typeface="Wingdings" panose="05000000000000000000" pitchFamily="2" charset="2"/>
              <a:buChar char="u"/>
            </a:pPr>
            <a:endParaRPr lang="en-US" altLang="zh-CN" dirty="0"/>
          </a:p>
          <a:p>
            <a:pPr marL="0" indent="0">
              <a:buNone/>
            </a:pPr>
            <a:endParaRPr lang="zh-CN" altLang="en-US" dirty="0"/>
          </a:p>
        </p:txBody>
      </p:sp>
    </p:spTree>
    <p:extLst>
      <p:ext uri="{BB962C8B-B14F-4D97-AF65-F5344CB8AC3E}">
        <p14:creationId xmlns:p14="http://schemas.microsoft.com/office/powerpoint/2010/main" val="598797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C40E44-7A24-4190-A1B2-988D6011F473}"/>
              </a:ext>
            </a:extLst>
          </p:cNvPr>
          <p:cNvSpPr>
            <a:spLocks noGrp="1"/>
          </p:cNvSpPr>
          <p:nvPr>
            <p:ph type="title"/>
          </p:nvPr>
        </p:nvSpPr>
        <p:spPr/>
        <p:txBody>
          <a:bodyPr/>
          <a:lstStyle/>
          <a:p>
            <a:r>
              <a:rPr lang="en-US" altLang="zh-CN" dirty="0"/>
              <a:t>Citation</a:t>
            </a:r>
            <a:endParaRPr lang="zh-CN" altLang="en-US" dirty="0"/>
          </a:p>
        </p:txBody>
      </p:sp>
      <p:sp>
        <p:nvSpPr>
          <p:cNvPr id="3" name="内容占位符 2">
            <a:extLst>
              <a:ext uri="{FF2B5EF4-FFF2-40B4-BE49-F238E27FC236}">
                <a16:creationId xmlns:a16="http://schemas.microsoft.com/office/drawing/2014/main" id="{A2F78BAD-A086-442E-8FB6-586899413157}"/>
              </a:ext>
            </a:extLst>
          </p:cNvPr>
          <p:cNvSpPr>
            <a:spLocks noGrp="1"/>
          </p:cNvSpPr>
          <p:nvPr>
            <p:ph idx="1"/>
          </p:nvPr>
        </p:nvSpPr>
        <p:spPr/>
        <p:txBody>
          <a:bodyPr/>
          <a:lstStyle/>
          <a:p>
            <a:pPr>
              <a:buFont typeface="Wingdings" panose="05000000000000000000" pitchFamily="2" charset="2"/>
              <a:buChar char="u"/>
            </a:pPr>
            <a:r>
              <a:rPr lang="en-US" altLang="zh-CN" dirty="0"/>
              <a:t>Paul C. </a:t>
            </a:r>
            <a:r>
              <a:rPr lang="en-US" altLang="zh-CN" dirty="0" err="1"/>
              <a:t>Tetlock</a:t>
            </a:r>
            <a:r>
              <a:rPr lang="en-US" altLang="zh-CN" dirty="0"/>
              <a:t>. “Giving Content to Investor Sentiment: The Role of Media in the Stock Market.” </a:t>
            </a:r>
            <a:r>
              <a:rPr lang="en-US" altLang="zh-CN" i="1" dirty="0"/>
              <a:t>The Journal of Finance</a:t>
            </a:r>
            <a:r>
              <a:rPr lang="en-US" altLang="zh-CN" dirty="0"/>
              <a:t>, vol. 62, no. 3, 2007, pp. 1139–1168. </a:t>
            </a:r>
            <a:r>
              <a:rPr lang="en-US" altLang="zh-CN" i="1" dirty="0"/>
              <a:t>JSTOR</a:t>
            </a:r>
            <a:r>
              <a:rPr lang="en-US" altLang="zh-CN" dirty="0"/>
              <a:t>, </a:t>
            </a:r>
            <a:r>
              <a:rPr lang="en-US" altLang="zh-CN" dirty="0">
                <a:hlinkClick r:id="rId2"/>
              </a:rPr>
              <a:t>www.jstor.org/stable/4622297</a:t>
            </a:r>
            <a:r>
              <a:rPr lang="en-US" altLang="zh-CN" dirty="0"/>
              <a:t>.</a:t>
            </a:r>
          </a:p>
          <a:p>
            <a:endParaRPr lang="en-US" altLang="zh-CN" b="1" dirty="0"/>
          </a:p>
        </p:txBody>
      </p:sp>
    </p:spTree>
    <p:extLst>
      <p:ext uri="{BB962C8B-B14F-4D97-AF65-F5344CB8AC3E}">
        <p14:creationId xmlns:p14="http://schemas.microsoft.com/office/powerpoint/2010/main" val="2540328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C978E5-B319-4B2C-9CA3-8FE3CD9DFA04}"/>
              </a:ext>
            </a:extLst>
          </p:cNvPr>
          <p:cNvSpPr>
            <a:spLocks noGrp="1"/>
          </p:cNvSpPr>
          <p:nvPr>
            <p:ph type="title"/>
          </p:nvPr>
        </p:nvSpPr>
        <p:spPr/>
        <p:txBody>
          <a:bodyPr/>
          <a:lstStyle/>
          <a:p>
            <a:r>
              <a:rPr lang="en-US" altLang="zh-CN" dirty="0"/>
              <a:t>Overview</a:t>
            </a:r>
            <a:endParaRPr lang="zh-CN" altLang="en-US" dirty="0"/>
          </a:p>
        </p:txBody>
      </p:sp>
      <p:sp>
        <p:nvSpPr>
          <p:cNvPr id="3" name="内容占位符 2">
            <a:extLst>
              <a:ext uri="{FF2B5EF4-FFF2-40B4-BE49-F238E27FC236}">
                <a16:creationId xmlns:a16="http://schemas.microsoft.com/office/drawing/2014/main" id="{644FDA67-4E87-41AE-87C2-6E883317E893}"/>
              </a:ext>
            </a:extLst>
          </p:cNvPr>
          <p:cNvSpPr>
            <a:spLocks noGrp="1"/>
          </p:cNvSpPr>
          <p:nvPr>
            <p:ph idx="1"/>
          </p:nvPr>
        </p:nvSpPr>
        <p:spPr>
          <a:xfrm>
            <a:off x="1097280" y="1845733"/>
            <a:ext cx="10058400" cy="4725664"/>
          </a:xfrm>
        </p:spPr>
        <p:txBody>
          <a:bodyPr>
            <a:normAutofit fontScale="92500" lnSpcReduction="20000"/>
          </a:bodyPr>
          <a:lstStyle/>
          <a:p>
            <a:pPr>
              <a:buFont typeface="Wingdings" panose="05000000000000000000" pitchFamily="2" charset="2"/>
              <a:buChar char="u"/>
            </a:pPr>
            <a:r>
              <a:rPr lang="en-US" altLang="zh-CN" dirty="0"/>
              <a:t>Based on a casual observation that the content of news about the stock market could be linked to investor psychology and sociology (how?)</a:t>
            </a:r>
          </a:p>
          <a:p>
            <a:pPr>
              <a:buFont typeface="Wingdings" panose="05000000000000000000" pitchFamily="2" charset="2"/>
              <a:buChar char="u"/>
            </a:pPr>
            <a:r>
              <a:rPr lang="en-US" altLang="zh-CN" dirty="0"/>
              <a:t>Attempts to quantitatively characterize the relationship between the content of media reports and daily stock market activity, focusing on the immediate influence of the WSJ’s “Abreast of the Market” column on U.S. stock market returns</a:t>
            </a:r>
          </a:p>
          <a:p>
            <a:pPr>
              <a:buFont typeface="Wingdings" panose="05000000000000000000" pitchFamily="2" charset="2"/>
              <a:buChar char="u"/>
            </a:pPr>
            <a:r>
              <a:rPr lang="en-US" altLang="zh-CN" dirty="0"/>
              <a:t>Conclusions: </a:t>
            </a:r>
          </a:p>
          <a:p>
            <a:pPr marL="0" indent="0">
              <a:buNone/>
            </a:pPr>
            <a:r>
              <a:rPr lang="en-US" altLang="zh-CN" dirty="0"/>
              <a:t>	a) high media pessimism predicts downward pressure on market prices followed by a reversion to fundamentals, </a:t>
            </a:r>
          </a:p>
          <a:p>
            <a:pPr marL="0" indent="0">
              <a:buNone/>
            </a:pPr>
            <a:r>
              <a:rPr lang="en-US" altLang="zh-CN" dirty="0"/>
              <a:t>	b) unusually high or low pessimism predicts high market trading volume, </a:t>
            </a:r>
          </a:p>
          <a:p>
            <a:pPr marL="0" indent="0">
              <a:buNone/>
            </a:pPr>
            <a:r>
              <a:rPr lang="en-US" altLang="zh-CN" dirty="0"/>
              <a:t>	c) consistency with theoretical models of noise and liquidity traders, </a:t>
            </a:r>
          </a:p>
          <a:p>
            <a:pPr marL="0" indent="0">
              <a:buNone/>
            </a:pPr>
            <a:r>
              <a:rPr lang="en-US" altLang="zh-CN" dirty="0"/>
              <a:t>	d) inconsistency with theories of media content as a proxy for new information about fundamental asset values, as a proxy for market volatility, or as a sideshow with no relationship to asset markets.</a:t>
            </a:r>
          </a:p>
          <a:p>
            <a:br>
              <a:rPr lang="en-US" altLang="zh-CN" dirty="0"/>
            </a:br>
            <a:endParaRPr lang="en-US" altLang="zh-CN" dirty="0"/>
          </a:p>
        </p:txBody>
      </p:sp>
    </p:spTree>
    <p:extLst>
      <p:ext uri="{BB962C8B-B14F-4D97-AF65-F5344CB8AC3E}">
        <p14:creationId xmlns:p14="http://schemas.microsoft.com/office/powerpoint/2010/main" val="1062392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703D5CB-4094-4947-A97D-CB000AD1AFEA}"/>
              </a:ext>
            </a:extLst>
          </p:cNvPr>
          <p:cNvSpPr>
            <a:spLocks noGrp="1"/>
          </p:cNvSpPr>
          <p:nvPr>
            <p:ph type="title"/>
          </p:nvPr>
        </p:nvSpPr>
        <p:spPr/>
        <p:txBody>
          <a:bodyPr/>
          <a:lstStyle/>
          <a:p>
            <a:r>
              <a:rPr lang="en-US" altLang="zh-CN" dirty="0"/>
              <a:t>Theory and Models</a:t>
            </a:r>
            <a:endParaRPr lang="zh-CN" altLang="en-US" dirty="0"/>
          </a:p>
        </p:txBody>
      </p:sp>
      <p:sp>
        <p:nvSpPr>
          <p:cNvPr id="3" name="内容占位符 2">
            <a:extLst>
              <a:ext uri="{FF2B5EF4-FFF2-40B4-BE49-F238E27FC236}">
                <a16:creationId xmlns:a16="http://schemas.microsoft.com/office/drawing/2014/main" id="{13E865EC-330E-4476-8729-FD5717556D80}"/>
              </a:ext>
            </a:extLst>
          </p:cNvPr>
          <p:cNvSpPr>
            <a:spLocks noGrp="1"/>
          </p:cNvSpPr>
          <p:nvPr>
            <p:ph idx="1"/>
          </p:nvPr>
        </p:nvSpPr>
        <p:spPr>
          <a:xfrm>
            <a:off x="1097280" y="1845733"/>
            <a:ext cx="10058400" cy="4286125"/>
          </a:xfrm>
        </p:spPr>
        <p:txBody>
          <a:bodyPr>
            <a:normAutofit fontScale="92500" lnSpcReduction="10000"/>
          </a:bodyPr>
          <a:lstStyle/>
          <a:p>
            <a:pPr>
              <a:buFont typeface="Wingdings" panose="05000000000000000000" pitchFamily="2" charset="2"/>
              <a:buChar char="u"/>
            </a:pPr>
            <a:r>
              <a:rPr lang="en-US" altLang="zh-CN" dirty="0"/>
              <a:t>Most theoretical models of investor sentiment (e.g. DeLong et al.) have 2 key assumptions:</a:t>
            </a:r>
          </a:p>
          <a:p>
            <a:pPr marL="0" indent="0">
              <a:buNone/>
            </a:pPr>
            <a:r>
              <a:rPr lang="en-US" altLang="zh-CN" dirty="0"/>
              <a:t>	a) 2 types of traders: noise traders with random beliefs about future dividends; rational arbitrageurs with Bayesian beliefs (in this paper level of noise traders’ beliefs relative to Bayesian beliefs is investor sentiment)</a:t>
            </a:r>
          </a:p>
          <a:p>
            <a:pPr marL="0" indent="0">
              <a:buNone/>
            </a:pPr>
            <a:r>
              <a:rPr lang="en-US" altLang="zh-CN" dirty="0"/>
              <a:t>	b) both types of traders have downward-sloping demand for risky assets because they are risk averse, capital constrained or impaired from freely buying and selling risky assets</a:t>
            </a:r>
          </a:p>
          <a:p>
            <a:pPr>
              <a:buFont typeface="Wingdings" panose="05000000000000000000" pitchFamily="2" charset="2"/>
              <a:buChar char="u"/>
            </a:pPr>
            <a:r>
              <a:rPr lang="en-US" altLang="zh-CN" dirty="0"/>
              <a:t>An equilibrium in which noise traders’ random beliefs about future dividends influence prices</a:t>
            </a:r>
          </a:p>
          <a:p>
            <a:pPr>
              <a:buFont typeface="Wingdings" panose="05000000000000000000" pitchFamily="2" charset="2"/>
              <a:buChar char="u"/>
            </a:pPr>
            <a:r>
              <a:rPr lang="en-US" altLang="zh-CN" dirty="0"/>
              <a:t>Models of investor sentiment predict that low sentiment will generate downward price pressure and unusually high or low values of sentiment will generate high volume</a:t>
            </a:r>
          </a:p>
          <a:p>
            <a:pPr>
              <a:buFont typeface="Wingdings" panose="05000000000000000000" pitchFamily="2" charset="2"/>
              <a:buChar char="u"/>
            </a:pPr>
            <a:r>
              <a:rPr lang="en-US" altLang="zh-CN" dirty="0"/>
              <a:t>Models of trade for noninformational reasons such as liquidity needs make same prediction</a:t>
            </a:r>
          </a:p>
          <a:p>
            <a:pPr marL="0" indent="0">
              <a:buNone/>
            </a:pPr>
            <a:r>
              <a:rPr lang="en-US" altLang="zh-CN" dirty="0"/>
              <a:t>	Campbell, Grossman and Wang (1993) model how changes in level of risk aversion for large subset of investors can affect short-term returns</a:t>
            </a:r>
          </a:p>
          <a:p>
            <a:pPr>
              <a:buFont typeface="Wingdings" panose="05000000000000000000" pitchFamily="2" charset="2"/>
              <a:buChar char="u"/>
            </a:pPr>
            <a:endParaRPr lang="zh-CN" altLang="en-US" dirty="0"/>
          </a:p>
        </p:txBody>
      </p:sp>
    </p:spTree>
    <p:extLst>
      <p:ext uri="{BB962C8B-B14F-4D97-AF65-F5344CB8AC3E}">
        <p14:creationId xmlns:p14="http://schemas.microsoft.com/office/powerpoint/2010/main" val="35031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703D5CB-4094-4947-A97D-CB000AD1AFEA}"/>
              </a:ext>
            </a:extLst>
          </p:cNvPr>
          <p:cNvSpPr>
            <a:spLocks noGrp="1"/>
          </p:cNvSpPr>
          <p:nvPr>
            <p:ph type="title"/>
          </p:nvPr>
        </p:nvSpPr>
        <p:spPr/>
        <p:txBody>
          <a:bodyPr/>
          <a:lstStyle/>
          <a:p>
            <a:r>
              <a:rPr lang="en-US" altLang="zh-CN" dirty="0"/>
              <a:t>Theory and Hypothesis</a:t>
            </a:r>
            <a:endParaRPr lang="zh-CN" altLang="en-US" dirty="0"/>
          </a:p>
        </p:txBody>
      </p:sp>
      <p:pic>
        <p:nvPicPr>
          <p:cNvPr id="4" name="内容占位符 3">
            <a:extLst>
              <a:ext uri="{FF2B5EF4-FFF2-40B4-BE49-F238E27FC236}">
                <a16:creationId xmlns:a16="http://schemas.microsoft.com/office/drawing/2014/main" id="{BCA94A73-5F2D-432D-9698-D594E499EC07}"/>
              </a:ext>
            </a:extLst>
          </p:cNvPr>
          <p:cNvPicPr>
            <a:picLocks noGrp="1" noChangeAspect="1"/>
          </p:cNvPicPr>
          <p:nvPr>
            <p:ph idx="1"/>
          </p:nvPr>
        </p:nvPicPr>
        <p:blipFill>
          <a:blip r:embed="rId3"/>
          <a:stretch>
            <a:fillRect/>
          </a:stretch>
        </p:blipFill>
        <p:spPr>
          <a:xfrm>
            <a:off x="2545976" y="1764926"/>
            <a:ext cx="7132456" cy="4971377"/>
          </a:xfrm>
          <a:prstGeom prst="rect">
            <a:avLst/>
          </a:prstGeom>
        </p:spPr>
      </p:pic>
    </p:spTree>
    <p:extLst>
      <p:ext uri="{BB962C8B-B14F-4D97-AF65-F5344CB8AC3E}">
        <p14:creationId xmlns:p14="http://schemas.microsoft.com/office/powerpoint/2010/main" val="3506946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703D5CB-4094-4947-A97D-CB000AD1AFEA}"/>
              </a:ext>
            </a:extLst>
          </p:cNvPr>
          <p:cNvSpPr>
            <a:spLocks noGrp="1"/>
          </p:cNvSpPr>
          <p:nvPr>
            <p:ph type="title"/>
          </p:nvPr>
        </p:nvSpPr>
        <p:spPr/>
        <p:txBody>
          <a:bodyPr/>
          <a:lstStyle/>
          <a:p>
            <a:r>
              <a:rPr lang="en-US" altLang="zh-CN" dirty="0"/>
              <a:t>Theory and Hypothesis</a:t>
            </a:r>
            <a:endParaRPr lang="zh-CN" altLang="en-US" dirty="0"/>
          </a:p>
        </p:txBody>
      </p:sp>
      <p:sp>
        <p:nvSpPr>
          <p:cNvPr id="6" name="内容占位符 5">
            <a:extLst>
              <a:ext uri="{FF2B5EF4-FFF2-40B4-BE49-F238E27FC236}">
                <a16:creationId xmlns:a16="http://schemas.microsoft.com/office/drawing/2014/main" id="{EC20D3A5-6B5A-46C0-BB09-65E505B5B6DD}"/>
              </a:ext>
            </a:extLst>
          </p:cNvPr>
          <p:cNvSpPr>
            <a:spLocks noGrp="1"/>
          </p:cNvSpPr>
          <p:nvPr>
            <p:ph idx="1"/>
          </p:nvPr>
        </p:nvSpPr>
        <p:spPr/>
        <p:txBody>
          <a:bodyPr/>
          <a:lstStyle/>
          <a:p>
            <a:pPr>
              <a:buFont typeface="Wingdings" panose="05000000000000000000" pitchFamily="2" charset="2"/>
              <a:buChar char="u"/>
            </a:pPr>
            <a:r>
              <a:rPr lang="en-US" altLang="zh-CN" dirty="0"/>
              <a:t>The media pessimism measure is a proxy for negative information about the fundamental values of equities that is not currently incorporated into prices; negative relationship between media pessimism and short-horizon returns</a:t>
            </a:r>
          </a:p>
          <a:p>
            <a:pPr>
              <a:buFont typeface="Wingdings" panose="05000000000000000000" pitchFamily="2" charset="2"/>
              <a:buChar char="u"/>
            </a:pPr>
            <a:r>
              <a:rPr lang="en-US" altLang="zh-CN" dirty="0"/>
              <a:t>Sentiment theory: short-horizon returns will be reversed in long run; Information theory: short horizon returns will persist indefinitely</a:t>
            </a:r>
          </a:p>
          <a:p>
            <a:pPr>
              <a:buFont typeface="Wingdings" panose="05000000000000000000" pitchFamily="2" charset="2"/>
              <a:buChar char="u"/>
            </a:pPr>
            <a:r>
              <a:rPr lang="en-US" altLang="zh-CN" dirty="0"/>
              <a:t>Theory of media pessimism that it is a proxy for negative information about dividends that is already incorporated into prices, so pessimism has no effect on future market activity</a:t>
            </a:r>
          </a:p>
          <a:p>
            <a:pPr>
              <a:buFont typeface="Wingdings" panose="05000000000000000000" pitchFamily="2" charset="2"/>
              <a:buChar char="u"/>
            </a:pPr>
            <a:r>
              <a:rPr lang="en-US" altLang="zh-CN" dirty="0"/>
              <a:t>Sentiment theory also predicts that if media pessimism either reflects past or predicts future investor sentiment, unusually high or low levels of pessimism should be associated with increases in trading volume</a:t>
            </a:r>
            <a:endParaRPr lang="zh-CN" altLang="en-US" dirty="0"/>
          </a:p>
          <a:p>
            <a:endParaRPr lang="zh-CN" altLang="en-US" dirty="0"/>
          </a:p>
        </p:txBody>
      </p:sp>
    </p:spTree>
    <p:extLst>
      <p:ext uri="{BB962C8B-B14F-4D97-AF65-F5344CB8AC3E}">
        <p14:creationId xmlns:p14="http://schemas.microsoft.com/office/powerpoint/2010/main" val="909416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6BE65D-0CCD-4DA7-8085-94E3D0413FA0}"/>
              </a:ext>
            </a:extLst>
          </p:cNvPr>
          <p:cNvSpPr>
            <a:spLocks noGrp="1"/>
          </p:cNvSpPr>
          <p:nvPr>
            <p:ph type="title"/>
          </p:nvPr>
        </p:nvSpPr>
        <p:spPr/>
        <p:txBody>
          <a:bodyPr/>
          <a:lstStyle/>
          <a:p>
            <a:r>
              <a:rPr lang="en-US" altLang="zh-CN" dirty="0"/>
              <a:t>Quantitative Analysis – Generating Pessimism Media Factor</a:t>
            </a:r>
            <a:endParaRPr lang="zh-CN" altLang="en-US" dirty="0"/>
          </a:p>
        </p:txBody>
      </p:sp>
      <p:sp>
        <p:nvSpPr>
          <p:cNvPr id="3" name="内容占位符 2">
            <a:extLst>
              <a:ext uri="{FF2B5EF4-FFF2-40B4-BE49-F238E27FC236}">
                <a16:creationId xmlns:a16="http://schemas.microsoft.com/office/drawing/2014/main" id="{93CB525A-9045-4EDA-897C-16EA6D1FDC87}"/>
              </a:ext>
            </a:extLst>
          </p:cNvPr>
          <p:cNvSpPr>
            <a:spLocks noGrp="1"/>
          </p:cNvSpPr>
          <p:nvPr>
            <p:ph idx="1"/>
          </p:nvPr>
        </p:nvSpPr>
        <p:spPr>
          <a:xfrm>
            <a:off x="1097280" y="1845733"/>
            <a:ext cx="10058400" cy="4519208"/>
          </a:xfrm>
        </p:spPr>
        <p:txBody>
          <a:bodyPr>
            <a:normAutofit fontScale="92500" lnSpcReduction="10000"/>
          </a:bodyPr>
          <a:lstStyle/>
          <a:p>
            <a:pPr>
              <a:buFont typeface="Wingdings" panose="05000000000000000000" pitchFamily="2" charset="2"/>
              <a:buChar char="u"/>
            </a:pPr>
            <a:r>
              <a:rPr lang="en-US" altLang="zh-CN" dirty="0"/>
              <a:t>Using General Inquirer (GI) to convert the WSJ column into numeric values, i.e. it counts the number of words in each day’s column that fall within various word categories</a:t>
            </a:r>
          </a:p>
          <a:p>
            <a:pPr>
              <a:buFont typeface="Wingdings" panose="05000000000000000000" pitchFamily="2" charset="2"/>
              <a:buChar char="u"/>
            </a:pPr>
            <a:r>
              <a:rPr lang="en-US" altLang="zh-CN" dirty="0"/>
              <a:t>To minimize semantic and stylistic noise in the column, </a:t>
            </a:r>
            <a:r>
              <a:rPr lang="en-US" altLang="zh-CN" dirty="0" err="1"/>
              <a:t>recenter</a:t>
            </a:r>
            <a:r>
              <a:rPr lang="en-US" altLang="zh-CN" dirty="0"/>
              <a:t> all GI categories so that their conditional means are equal across different days of the week</a:t>
            </a:r>
          </a:p>
          <a:p>
            <a:pPr>
              <a:buFont typeface="Wingdings" panose="05000000000000000000" pitchFamily="2" charset="2"/>
              <a:buChar char="u"/>
            </a:pPr>
            <a:r>
              <a:rPr lang="en-US" altLang="zh-CN" dirty="0"/>
              <a:t>Employ a principal components factor analysis to extract the most important semantic component from the variance-covariance matrix of the categories</a:t>
            </a:r>
          </a:p>
          <a:p>
            <a:pPr>
              <a:buFont typeface="Wingdings" panose="05000000000000000000" pitchFamily="2" charset="2"/>
              <a:buChar char="u"/>
            </a:pPr>
            <a:r>
              <a:rPr lang="en-US" altLang="zh-CN" dirty="0"/>
              <a:t>Choose the vector in the GI category space with the greatest variance which is the single factor that captures the maximum variation in GI categories</a:t>
            </a:r>
          </a:p>
          <a:p>
            <a:pPr>
              <a:buFont typeface="Wingdings" panose="05000000000000000000" pitchFamily="2" charset="2"/>
              <a:buChar char="u"/>
            </a:pPr>
            <a:r>
              <a:rPr lang="en-US" altLang="zh-CN" dirty="0"/>
              <a:t>Construct media factor using only information available to traders, by estimating the factor loading in year t-1 using principal components analysis and use those loadings and daily word counts in year t to calculate the values of the factor throughout year t</a:t>
            </a:r>
          </a:p>
          <a:p>
            <a:pPr>
              <a:buFont typeface="Wingdings" panose="05000000000000000000" pitchFamily="2" charset="2"/>
              <a:buChar char="u"/>
            </a:pPr>
            <a:r>
              <a:rPr lang="en-US" altLang="zh-CN" dirty="0"/>
              <a:t>Pessimism factor (first media factor): the average of the first eigenvalue in each yearly factor analysis in terms of the underlying GI categories. On days when the WSJ column loads highly on this factor, it probably contains negative interpretations of market events</a:t>
            </a:r>
          </a:p>
          <a:p>
            <a:pPr>
              <a:buFont typeface="Wingdings" panose="05000000000000000000" pitchFamily="2" charset="2"/>
              <a:buChar char="u"/>
            </a:pPr>
            <a:endParaRPr lang="zh-CN" altLang="en-US" dirty="0"/>
          </a:p>
        </p:txBody>
      </p:sp>
    </p:spTree>
    <p:extLst>
      <p:ext uri="{BB962C8B-B14F-4D97-AF65-F5344CB8AC3E}">
        <p14:creationId xmlns:p14="http://schemas.microsoft.com/office/powerpoint/2010/main" val="17160055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B87C61F5-6E33-4F9B-BF5E-F1CA7C9C5C1C}"/>
              </a:ext>
            </a:extLst>
          </p:cNvPr>
          <p:cNvPicPr>
            <a:picLocks noChangeAspect="1"/>
          </p:cNvPicPr>
          <p:nvPr/>
        </p:nvPicPr>
        <p:blipFill>
          <a:blip r:embed="rId3"/>
          <a:stretch>
            <a:fillRect/>
          </a:stretch>
        </p:blipFill>
        <p:spPr>
          <a:xfrm>
            <a:off x="4072762" y="2869517"/>
            <a:ext cx="4394817" cy="714604"/>
          </a:xfrm>
          <a:prstGeom prst="rect">
            <a:avLst/>
          </a:prstGeom>
        </p:spPr>
      </p:pic>
      <p:sp>
        <p:nvSpPr>
          <p:cNvPr id="2" name="标题 1">
            <a:extLst>
              <a:ext uri="{FF2B5EF4-FFF2-40B4-BE49-F238E27FC236}">
                <a16:creationId xmlns:a16="http://schemas.microsoft.com/office/drawing/2014/main" id="{F50EDE01-4690-4664-92B3-B564AF3848EA}"/>
              </a:ext>
            </a:extLst>
          </p:cNvPr>
          <p:cNvSpPr>
            <a:spLocks noGrp="1"/>
          </p:cNvSpPr>
          <p:nvPr>
            <p:ph type="title"/>
          </p:nvPr>
        </p:nvSpPr>
        <p:spPr/>
        <p:txBody>
          <a:bodyPr/>
          <a:lstStyle/>
          <a:p>
            <a:r>
              <a:rPr lang="en-US" altLang="zh-CN" dirty="0"/>
              <a:t>Quantitative Analysis – 2 sets of regressions</a:t>
            </a:r>
            <a:endParaRPr lang="zh-CN" altLang="en-US" dirty="0"/>
          </a:p>
        </p:txBody>
      </p:sp>
      <p:sp>
        <p:nvSpPr>
          <p:cNvPr id="3" name="内容占位符 2">
            <a:extLst>
              <a:ext uri="{FF2B5EF4-FFF2-40B4-BE49-F238E27FC236}">
                <a16:creationId xmlns:a16="http://schemas.microsoft.com/office/drawing/2014/main" id="{B10C812F-28D6-4C22-ABDC-2643C992CD12}"/>
              </a:ext>
            </a:extLst>
          </p:cNvPr>
          <p:cNvSpPr>
            <a:spLocks noGrp="1"/>
          </p:cNvSpPr>
          <p:nvPr>
            <p:ph idx="1"/>
          </p:nvPr>
        </p:nvSpPr>
        <p:spPr>
          <a:xfrm>
            <a:off x="1097280" y="1845734"/>
            <a:ext cx="10058400" cy="4023360"/>
          </a:xfrm>
        </p:spPr>
        <p:txBody>
          <a:bodyPr>
            <a:normAutofit fontScale="92500" lnSpcReduction="10000"/>
          </a:bodyPr>
          <a:lstStyle/>
          <a:p>
            <a:pPr>
              <a:buFont typeface="Wingdings" panose="05000000000000000000" pitchFamily="2" charset="2"/>
              <a:buChar char="u"/>
            </a:pPr>
            <a:r>
              <a:rPr lang="en-US" altLang="zh-CN" dirty="0"/>
              <a:t>To test whether the pessimism factor predicts returns and volume beyond known sources of predictability</a:t>
            </a:r>
          </a:p>
          <a:p>
            <a:pPr>
              <a:buFont typeface="Wingdings" panose="05000000000000000000" pitchFamily="2" charset="2"/>
              <a:buChar char="u"/>
            </a:pPr>
            <a:r>
              <a:rPr lang="en-US" altLang="zh-CN" dirty="0"/>
              <a:t>Vector autoregressive (VAR) framework to simultaneously estimate the relationships among returns, volume and pessimism factor</a:t>
            </a:r>
          </a:p>
          <a:p>
            <a:pPr marL="0" indent="0">
              <a:buNone/>
            </a:pPr>
            <a:r>
              <a:rPr lang="en-US" altLang="zh-CN" dirty="0"/>
              <a:t>	First VAR: </a:t>
            </a:r>
          </a:p>
          <a:p>
            <a:pPr marL="0" indent="0">
              <a:buNone/>
            </a:pPr>
            <a:r>
              <a:rPr lang="en-US" altLang="zh-CN" dirty="0"/>
              <a:t>	Standard ordinary least squares                    </a:t>
            </a:r>
            <a:r>
              <a:rPr lang="el-GR" altLang="zh-CN" dirty="0"/>
              <a:t>γ</a:t>
            </a:r>
            <a:r>
              <a:rPr lang="en-US" altLang="zh-CN" sz="1100" dirty="0"/>
              <a:t>1</a:t>
            </a:r>
            <a:r>
              <a:rPr lang="en-US" altLang="zh-CN" dirty="0"/>
              <a:t> (dependence of Dow Jones index on pessimism)</a:t>
            </a:r>
            <a:endParaRPr lang="en-US" altLang="zh-CN" sz="1100" dirty="0"/>
          </a:p>
          <a:p>
            <a:pPr marL="0" indent="0">
              <a:buNone/>
            </a:pPr>
            <a:r>
              <a:rPr lang="en-US" altLang="zh-CN" dirty="0"/>
              <a:t>	Test null hypothesis, show that pessimism is associated in some way with future returns</a:t>
            </a:r>
          </a:p>
          <a:p>
            <a:pPr marL="0" indent="0">
              <a:buNone/>
            </a:pPr>
            <a:r>
              <a:rPr lang="en-US" altLang="zh-CN" dirty="0"/>
              <a:t>	If replacing pessimism factor with Negative and Weak GI word categories, all three measures of pessimism exert an effect on returns that is of a greater magnitude than typical bid-ask spreads for Dow Jones stocks</a:t>
            </a:r>
          </a:p>
          <a:p>
            <a:pPr marL="0" indent="0">
              <a:buNone/>
            </a:pPr>
            <a:r>
              <a:rPr lang="en-US" altLang="zh-CN" dirty="0"/>
              <a:t>	Negative sentiment has a significant temporary impact on future Dow Jones returns that is fully reversed within one week</a:t>
            </a:r>
            <a:endParaRPr lang="zh-CN" altLang="en-US" dirty="0"/>
          </a:p>
        </p:txBody>
      </p:sp>
      <p:cxnSp>
        <p:nvCxnSpPr>
          <p:cNvPr id="6" name="直接箭头连接符 5">
            <a:extLst>
              <a:ext uri="{FF2B5EF4-FFF2-40B4-BE49-F238E27FC236}">
                <a16:creationId xmlns:a16="http://schemas.microsoft.com/office/drawing/2014/main" id="{D4BFDE46-6593-4688-8EB1-9E401490DDD1}"/>
              </a:ext>
            </a:extLst>
          </p:cNvPr>
          <p:cNvCxnSpPr>
            <a:cxnSpLocks/>
          </p:cNvCxnSpPr>
          <p:nvPr/>
        </p:nvCxnSpPr>
        <p:spPr>
          <a:xfrm flipV="1">
            <a:off x="5131837" y="3732246"/>
            <a:ext cx="964163"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4267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0EDE01-4690-4664-92B3-B564AF3848EA}"/>
              </a:ext>
            </a:extLst>
          </p:cNvPr>
          <p:cNvSpPr>
            <a:spLocks noGrp="1"/>
          </p:cNvSpPr>
          <p:nvPr>
            <p:ph type="title"/>
          </p:nvPr>
        </p:nvSpPr>
        <p:spPr/>
        <p:txBody>
          <a:bodyPr/>
          <a:lstStyle/>
          <a:p>
            <a:r>
              <a:rPr lang="en-US" altLang="zh-CN" dirty="0"/>
              <a:t>Quantitative Analysis – VAR</a:t>
            </a:r>
            <a:endParaRPr lang="zh-CN" altLang="en-US" dirty="0"/>
          </a:p>
        </p:txBody>
      </p:sp>
      <p:sp>
        <p:nvSpPr>
          <p:cNvPr id="3" name="内容占位符 2">
            <a:extLst>
              <a:ext uri="{FF2B5EF4-FFF2-40B4-BE49-F238E27FC236}">
                <a16:creationId xmlns:a16="http://schemas.microsoft.com/office/drawing/2014/main" id="{B10C812F-28D6-4C22-ABDC-2643C992CD12}"/>
              </a:ext>
            </a:extLst>
          </p:cNvPr>
          <p:cNvSpPr>
            <a:spLocks noGrp="1"/>
          </p:cNvSpPr>
          <p:nvPr>
            <p:ph idx="1"/>
          </p:nvPr>
        </p:nvSpPr>
        <p:spPr>
          <a:xfrm>
            <a:off x="1066800" y="2121765"/>
            <a:ext cx="10058400" cy="4449631"/>
          </a:xfrm>
        </p:spPr>
        <p:txBody>
          <a:bodyPr>
            <a:normAutofit fontScale="92500" lnSpcReduction="20000"/>
          </a:bodyPr>
          <a:lstStyle/>
          <a:p>
            <a:pPr marL="0" indent="0">
              <a:buNone/>
            </a:pPr>
            <a:r>
              <a:rPr lang="en-US" altLang="zh-CN" dirty="0"/>
              <a:t>	Second VAR: </a:t>
            </a:r>
          </a:p>
          <a:p>
            <a:pPr marL="0" indent="0">
              <a:buNone/>
            </a:pPr>
            <a:r>
              <a:rPr lang="en-US" altLang="zh-CN" dirty="0"/>
              <a:t>	Standard ordinary least squares                    </a:t>
            </a:r>
            <a:r>
              <a:rPr lang="el-GR" altLang="zh-CN" dirty="0"/>
              <a:t>β</a:t>
            </a:r>
            <a:r>
              <a:rPr lang="en-US" altLang="zh-CN" sz="1100" dirty="0"/>
              <a:t>2 </a:t>
            </a:r>
            <a:r>
              <a:rPr lang="en-US" altLang="zh-CN" dirty="0"/>
              <a:t>(the impact of past Dow Jones returns on pessimism factor)</a:t>
            </a:r>
            <a:endParaRPr lang="en-US" altLang="zh-CN" sz="1100" dirty="0"/>
          </a:p>
          <a:p>
            <a:pPr marL="0" indent="0">
              <a:buNone/>
            </a:pPr>
            <a:r>
              <a:rPr lang="en-US" altLang="zh-CN" dirty="0"/>
              <a:t>	Negative returns predict more pessimism in the next day’s WSJ column</a:t>
            </a:r>
          </a:p>
          <a:p>
            <a:pPr marL="0" indent="0">
              <a:buNone/>
            </a:pPr>
            <a:r>
              <a:rPr lang="en-US" altLang="zh-CN" dirty="0"/>
              <a:t>	Consistent with the positive feedback trading theory in DeLong et al.</a:t>
            </a:r>
          </a:p>
          <a:p>
            <a:pPr marL="0" indent="0">
              <a:buNone/>
            </a:pPr>
            <a:r>
              <a:rPr lang="en-US" altLang="zh-CN" dirty="0"/>
              <a:t>	</a:t>
            </a:r>
          </a:p>
          <a:p>
            <a:pPr marL="0" indent="0">
              <a:buNone/>
            </a:pPr>
            <a:r>
              <a:rPr lang="en-US" altLang="zh-CN" dirty="0"/>
              <a:t>	Third VAR: </a:t>
            </a:r>
          </a:p>
          <a:p>
            <a:pPr marL="0" indent="0">
              <a:buNone/>
            </a:pPr>
            <a:r>
              <a:rPr lang="en-US" altLang="zh-CN" dirty="0"/>
              <a:t>	 Standard ordinary least squares                     </a:t>
            </a:r>
            <a:r>
              <a:rPr lang="el-GR" altLang="zh-CN" dirty="0"/>
              <a:t>γ</a:t>
            </a:r>
            <a:r>
              <a:rPr lang="en-US" altLang="zh-CN" sz="1100" dirty="0"/>
              <a:t>3 </a:t>
            </a:r>
            <a:r>
              <a:rPr lang="en-US" altLang="zh-CN" dirty="0"/>
              <a:t>&amp; </a:t>
            </a:r>
            <a:r>
              <a:rPr lang="el-GR" altLang="zh-CN" dirty="0"/>
              <a:t>ψ</a:t>
            </a:r>
            <a:r>
              <a:rPr lang="en-US" altLang="zh-CN" sz="1100" dirty="0"/>
              <a:t>3 </a:t>
            </a:r>
            <a:r>
              <a:rPr lang="en-US" altLang="zh-CN" dirty="0"/>
              <a:t>(the impact of increase in pessimism on detrended log NYSE volume)</a:t>
            </a:r>
          </a:p>
          <a:p>
            <a:pPr marL="0" indent="0">
              <a:buNone/>
            </a:pPr>
            <a:r>
              <a:rPr lang="en-US" altLang="zh-CN" dirty="0"/>
              <a:t>	With interpretation of pessimism as a measure of risk aversion or sentiment, results consistent with the theories of Campbell et al. and DeLong et al., the absolute value of pessimism significantly predicts increases in volume on the next trading day</a:t>
            </a:r>
          </a:p>
          <a:p>
            <a:pPr marL="0" indent="0">
              <a:buNone/>
            </a:pPr>
            <a:r>
              <a:rPr lang="en-US" altLang="zh-CN" dirty="0"/>
              <a:t>	</a:t>
            </a:r>
          </a:p>
        </p:txBody>
      </p:sp>
      <p:cxnSp>
        <p:nvCxnSpPr>
          <p:cNvPr id="6" name="直接箭头连接符 5">
            <a:extLst>
              <a:ext uri="{FF2B5EF4-FFF2-40B4-BE49-F238E27FC236}">
                <a16:creationId xmlns:a16="http://schemas.microsoft.com/office/drawing/2014/main" id="{D4BFDE46-6593-4688-8EB1-9E401490DDD1}"/>
              </a:ext>
            </a:extLst>
          </p:cNvPr>
          <p:cNvCxnSpPr>
            <a:cxnSpLocks/>
          </p:cNvCxnSpPr>
          <p:nvPr/>
        </p:nvCxnSpPr>
        <p:spPr>
          <a:xfrm>
            <a:off x="5162939" y="2574385"/>
            <a:ext cx="9330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7" name="图片 6">
            <a:extLst>
              <a:ext uri="{FF2B5EF4-FFF2-40B4-BE49-F238E27FC236}">
                <a16:creationId xmlns:a16="http://schemas.microsoft.com/office/drawing/2014/main" id="{7A096D06-FD4C-4C8C-B92F-DFDBBD3AC849}"/>
              </a:ext>
            </a:extLst>
          </p:cNvPr>
          <p:cNvPicPr>
            <a:picLocks noChangeAspect="1"/>
          </p:cNvPicPr>
          <p:nvPr/>
        </p:nvPicPr>
        <p:blipFill>
          <a:blip r:embed="rId3"/>
          <a:stretch>
            <a:fillRect/>
          </a:stretch>
        </p:blipFill>
        <p:spPr>
          <a:xfrm>
            <a:off x="3294818" y="3888651"/>
            <a:ext cx="5602364" cy="636878"/>
          </a:xfrm>
          <a:prstGeom prst="rect">
            <a:avLst/>
          </a:prstGeom>
        </p:spPr>
      </p:pic>
      <p:cxnSp>
        <p:nvCxnSpPr>
          <p:cNvPr id="9" name="直接箭头连接符 8">
            <a:extLst>
              <a:ext uri="{FF2B5EF4-FFF2-40B4-BE49-F238E27FC236}">
                <a16:creationId xmlns:a16="http://schemas.microsoft.com/office/drawing/2014/main" id="{F628B8D0-219A-4DC0-988A-5C1B4ED80B5F}"/>
              </a:ext>
            </a:extLst>
          </p:cNvPr>
          <p:cNvCxnSpPr>
            <a:cxnSpLocks/>
          </p:cNvCxnSpPr>
          <p:nvPr/>
        </p:nvCxnSpPr>
        <p:spPr>
          <a:xfrm>
            <a:off x="5193419" y="4770738"/>
            <a:ext cx="9330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图片 4">
            <a:extLst>
              <a:ext uri="{FF2B5EF4-FFF2-40B4-BE49-F238E27FC236}">
                <a16:creationId xmlns:a16="http://schemas.microsoft.com/office/drawing/2014/main" id="{19E0C901-B503-41BE-A137-F17561104FE1}"/>
              </a:ext>
            </a:extLst>
          </p:cNvPr>
          <p:cNvPicPr>
            <a:picLocks noChangeAspect="1"/>
          </p:cNvPicPr>
          <p:nvPr/>
        </p:nvPicPr>
        <p:blipFill>
          <a:blip r:embed="rId4"/>
          <a:stretch>
            <a:fillRect/>
          </a:stretch>
        </p:blipFill>
        <p:spPr>
          <a:xfrm>
            <a:off x="3794206" y="1790599"/>
            <a:ext cx="4603588" cy="682013"/>
          </a:xfrm>
          <a:prstGeom prst="rect">
            <a:avLst/>
          </a:prstGeom>
        </p:spPr>
      </p:pic>
    </p:spTree>
    <p:extLst>
      <p:ext uri="{BB962C8B-B14F-4D97-AF65-F5344CB8AC3E}">
        <p14:creationId xmlns:p14="http://schemas.microsoft.com/office/powerpoint/2010/main" val="2278272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50EDE01-4690-4664-92B3-B564AF3848EA}"/>
              </a:ext>
            </a:extLst>
          </p:cNvPr>
          <p:cNvSpPr>
            <a:spLocks noGrp="1"/>
          </p:cNvSpPr>
          <p:nvPr>
            <p:ph type="title"/>
          </p:nvPr>
        </p:nvSpPr>
        <p:spPr/>
        <p:txBody>
          <a:bodyPr/>
          <a:lstStyle/>
          <a:p>
            <a:r>
              <a:rPr lang="en-US" altLang="zh-CN" dirty="0"/>
              <a:t>Quantitative Analysis – VAR</a:t>
            </a:r>
            <a:endParaRPr lang="zh-CN" altLang="en-US" dirty="0"/>
          </a:p>
        </p:txBody>
      </p:sp>
      <p:sp>
        <p:nvSpPr>
          <p:cNvPr id="3" name="内容占位符 2">
            <a:extLst>
              <a:ext uri="{FF2B5EF4-FFF2-40B4-BE49-F238E27FC236}">
                <a16:creationId xmlns:a16="http://schemas.microsoft.com/office/drawing/2014/main" id="{B10C812F-28D6-4C22-ABDC-2643C992CD12}"/>
              </a:ext>
            </a:extLst>
          </p:cNvPr>
          <p:cNvSpPr>
            <a:spLocks noGrp="1"/>
          </p:cNvSpPr>
          <p:nvPr>
            <p:ph idx="1"/>
          </p:nvPr>
        </p:nvSpPr>
        <p:spPr>
          <a:xfrm>
            <a:off x="1066800" y="2465549"/>
            <a:ext cx="10058400" cy="4170648"/>
          </a:xfrm>
        </p:spPr>
        <p:txBody>
          <a:bodyPr>
            <a:normAutofit/>
          </a:bodyPr>
          <a:lstStyle/>
          <a:p>
            <a:pPr marL="0" indent="0">
              <a:buNone/>
            </a:pPr>
            <a:r>
              <a:rPr lang="en-US" altLang="zh-CN" dirty="0"/>
              <a:t>	Fourth VAR: </a:t>
            </a:r>
          </a:p>
          <a:p>
            <a:pPr marL="0" indent="0">
              <a:buNone/>
            </a:pPr>
            <a:r>
              <a:rPr lang="en-US" altLang="zh-CN" dirty="0"/>
              <a:t>	Standard ordinary least squares                     </a:t>
            </a:r>
            <a:r>
              <a:rPr lang="el-GR" altLang="zh-CN" dirty="0"/>
              <a:t>γ</a:t>
            </a:r>
            <a:r>
              <a:rPr lang="en-US" altLang="zh-CN" sz="1100" dirty="0"/>
              <a:t>4 </a:t>
            </a:r>
            <a:r>
              <a:rPr lang="en-US" altLang="zh-CN" dirty="0"/>
              <a:t>(the impact of one-standard deviation increase in pessimism on daily SMB factor returns.)</a:t>
            </a:r>
            <a:endParaRPr lang="en-US" altLang="zh-CN" sz="1100" dirty="0"/>
          </a:p>
          <a:p>
            <a:pPr marL="0" indent="0">
              <a:buNone/>
            </a:pPr>
            <a:r>
              <a:rPr lang="en-US" altLang="zh-CN" dirty="0"/>
              <a:t>	All pessimism measures significantly predict negative returns to the SMB factor over the following week</a:t>
            </a:r>
          </a:p>
          <a:p>
            <a:pPr marL="0" indent="0">
              <a:buNone/>
            </a:pPr>
            <a:r>
              <a:rPr lang="en-US" altLang="zh-CN" dirty="0"/>
              <a:t>	Relative to that on Dow Jones returns, the effect of negative sentiment on SMB returns appears to be larger and longer lasting</a:t>
            </a:r>
          </a:p>
        </p:txBody>
      </p:sp>
      <p:cxnSp>
        <p:nvCxnSpPr>
          <p:cNvPr id="6" name="直接箭头连接符 5">
            <a:extLst>
              <a:ext uri="{FF2B5EF4-FFF2-40B4-BE49-F238E27FC236}">
                <a16:creationId xmlns:a16="http://schemas.microsoft.com/office/drawing/2014/main" id="{D4BFDE46-6593-4688-8EB1-9E401490DDD1}"/>
              </a:ext>
            </a:extLst>
          </p:cNvPr>
          <p:cNvCxnSpPr>
            <a:cxnSpLocks/>
          </p:cNvCxnSpPr>
          <p:nvPr/>
        </p:nvCxnSpPr>
        <p:spPr>
          <a:xfrm>
            <a:off x="5162939" y="2574385"/>
            <a:ext cx="9330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4" name="图片 3">
            <a:extLst>
              <a:ext uri="{FF2B5EF4-FFF2-40B4-BE49-F238E27FC236}">
                <a16:creationId xmlns:a16="http://schemas.microsoft.com/office/drawing/2014/main" id="{281E8FBD-0D31-4ED9-BA63-7DE54F90735A}"/>
              </a:ext>
            </a:extLst>
          </p:cNvPr>
          <p:cNvPicPr>
            <a:picLocks noChangeAspect="1"/>
          </p:cNvPicPr>
          <p:nvPr/>
        </p:nvPicPr>
        <p:blipFill>
          <a:blip r:embed="rId3"/>
          <a:stretch>
            <a:fillRect/>
          </a:stretch>
        </p:blipFill>
        <p:spPr>
          <a:xfrm>
            <a:off x="3633395" y="2147111"/>
            <a:ext cx="5584039" cy="636876"/>
          </a:xfrm>
          <a:prstGeom prst="rect">
            <a:avLst/>
          </a:prstGeom>
        </p:spPr>
      </p:pic>
      <p:cxnSp>
        <p:nvCxnSpPr>
          <p:cNvPr id="10" name="直接箭头连接符 9">
            <a:extLst>
              <a:ext uri="{FF2B5EF4-FFF2-40B4-BE49-F238E27FC236}">
                <a16:creationId xmlns:a16="http://schemas.microsoft.com/office/drawing/2014/main" id="{F0EDE5EB-8B89-47B6-AB9A-B3C5AAA1E38F}"/>
              </a:ext>
            </a:extLst>
          </p:cNvPr>
          <p:cNvCxnSpPr>
            <a:cxnSpLocks/>
          </p:cNvCxnSpPr>
          <p:nvPr/>
        </p:nvCxnSpPr>
        <p:spPr>
          <a:xfrm>
            <a:off x="5354784" y="3121232"/>
            <a:ext cx="9330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799858"/>
      </p:ext>
    </p:extLst>
  </p:cSld>
  <p:clrMapOvr>
    <a:masterClrMapping/>
  </p:clrMapOvr>
</p:sld>
</file>

<file path=ppt/theme/theme1.xml><?xml version="1.0" encoding="utf-8"?>
<a:theme xmlns:a="http://schemas.openxmlformats.org/drawingml/2006/main" name="回顾">
  <a:themeElements>
    <a:clrScheme name="回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3131</TotalTime>
  <Words>1312</Words>
  <Application>Microsoft Office PowerPoint</Application>
  <PresentationFormat>宽屏</PresentationFormat>
  <Paragraphs>119</Paragraphs>
  <Slides>17</Slides>
  <Notes>6</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17</vt:i4>
      </vt:variant>
    </vt:vector>
  </HeadingPairs>
  <TitlesOfParts>
    <vt:vector size="22" baseType="lpstr">
      <vt:lpstr>等线</vt:lpstr>
      <vt:lpstr>Calibri</vt:lpstr>
      <vt:lpstr>Calibri Light</vt:lpstr>
      <vt:lpstr>Wingdings</vt:lpstr>
      <vt:lpstr>回顾</vt:lpstr>
      <vt:lpstr>Giving Content to Investor Sentiment: The Role of Media in the Stock Market</vt:lpstr>
      <vt:lpstr>Overview</vt:lpstr>
      <vt:lpstr>Theory and Models</vt:lpstr>
      <vt:lpstr>Theory and Hypothesis</vt:lpstr>
      <vt:lpstr>Theory and Hypothesis</vt:lpstr>
      <vt:lpstr>Quantitative Analysis – Generating Pessimism Media Factor</vt:lpstr>
      <vt:lpstr>Quantitative Analysis – 2 sets of regressions</vt:lpstr>
      <vt:lpstr>Quantitative Analysis – VAR</vt:lpstr>
      <vt:lpstr>Quantitative Analysis – VAR</vt:lpstr>
      <vt:lpstr>Quantitative Analysis – Robustness &amp; Sensitivity Analysis</vt:lpstr>
      <vt:lpstr>Quantitative Analysis – Robustness &amp; Sensitivity Analysis</vt:lpstr>
      <vt:lpstr>Quantitative Analysis – Robustness &amp; Sensitivity Analysis</vt:lpstr>
      <vt:lpstr>Economic Importance</vt:lpstr>
      <vt:lpstr>Further interpretations</vt:lpstr>
      <vt:lpstr>Conclusions </vt:lpstr>
      <vt:lpstr>My Thoughts</vt:lpstr>
      <vt:lpstr>Citation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Giving Content to Investor Sentiment: The Role of Media in the Stock Market</dc:title>
  <dc:creator>msi</dc:creator>
  <cp:lastModifiedBy>msi</cp:lastModifiedBy>
  <cp:revision>65</cp:revision>
  <dcterms:created xsi:type="dcterms:W3CDTF">2019-08-27T14:50:33Z</dcterms:created>
  <dcterms:modified xsi:type="dcterms:W3CDTF">2019-09-10T16:13:17Z</dcterms:modified>
</cp:coreProperties>
</file>