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57" r:id="rId3"/>
    <p:sldId id="269" r:id="rId4"/>
    <p:sldId id="272" r:id="rId5"/>
    <p:sldId id="270" r:id="rId6"/>
    <p:sldId id="258" r:id="rId7"/>
    <p:sldId id="259" r:id="rId8"/>
    <p:sldId id="261" r:id="rId9"/>
    <p:sldId id="273" r:id="rId10"/>
    <p:sldId id="260" r:id="rId11"/>
    <p:sldId id="278" r:id="rId12"/>
    <p:sldId id="274" r:id="rId13"/>
    <p:sldId id="275" r:id="rId14"/>
    <p:sldId id="262" r:id="rId15"/>
    <p:sldId id="277" r:id="rId16"/>
    <p:sldId id="276" r:id="rId17"/>
    <p:sldId id="263" r:id="rId18"/>
    <p:sldId id="264" r:id="rId19"/>
    <p:sldId id="26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84"/>
    <p:restoredTop sz="92769"/>
  </p:normalViewPr>
  <p:slideViewPr>
    <p:cSldViewPr snapToGrid="0" snapToObjects="1">
      <p:cViewPr varScale="1">
        <p:scale>
          <a:sx n="75" d="100"/>
          <a:sy n="75" d="100"/>
        </p:scale>
        <p:origin x="168"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07684D-7F65-1F45-8C69-D2898A6CE384}" type="datetimeFigureOut">
              <a:rPr lang="en-US" smtClean="0"/>
              <a:t>9/26/19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7D302D-69D0-7549-9A10-0DBCAD2B9B53}" type="slidenum">
              <a:rPr lang="en-US" smtClean="0"/>
              <a:t>‹#›</a:t>
            </a:fld>
            <a:endParaRPr lang="en-US"/>
          </a:p>
        </p:txBody>
      </p:sp>
    </p:spTree>
    <p:extLst>
      <p:ext uri="{BB962C8B-B14F-4D97-AF65-F5344CB8AC3E}">
        <p14:creationId xmlns:p14="http://schemas.microsoft.com/office/powerpoint/2010/main" val="2143310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7D302D-69D0-7549-9A10-0DBCAD2B9B53}" type="slidenum">
              <a:rPr lang="en-US" smtClean="0"/>
              <a:t>3</a:t>
            </a:fld>
            <a:endParaRPr lang="en-US"/>
          </a:p>
        </p:txBody>
      </p:sp>
    </p:spTree>
    <p:extLst>
      <p:ext uri="{BB962C8B-B14F-4D97-AF65-F5344CB8AC3E}">
        <p14:creationId xmlns:p14="http://schemas.microsoft.com/office/powerpoint/2010/main" val="2520070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6890E-4598-1947-A877-FF1F56252E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46F978-9E31-274B-9B6F-B6413D7774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5B3EE8E-EB98-1E4A-9BD7-6C12ABA5B59B}"/>
              </a:ext>
            </a:extLst>
          </p:cNvPr>
          <p:cNvSpPr>
            <a:spLocks noGrp="1"/>
          </p:cNvSpPr>
          <p:nvPr>
            <p:ph type="dt" sz="half" idx="10"/>
          </p:nvPr>
        </p:nvSpPr>
        <p:spPr/>
        <p:txBody>
          <a:bodyPr/>
          <a:lstStyle/>
          <a:p>
            <a:fld id="{356A5A5C-017B-414B-AB44-49DB2142D808}" type="datetimeFigureOut">
              <a:rPr lang="en-US" smtClean="0"/>
              <a:t>9/26/19</a:t>
            </a:fld>
            <a:endParaRPr lang="en-US"/>
          </a:p>
        </p:txBody>
      </p:sp>
      <p:sp>
        <p:nvSpPr>
          <p:cNvPr id="5" name="Footer Placeholder 4">
            <a:extLst>
              <a:ext uri="{FF2B5EF4-FFF2-40B4-BE49-F238E27FC236}">
                <a16:creationId xmlns:a16="http://schemas.microsoft.com/office/drawing/2014/main" id="{8E41425D-F952-954C-8E09-25F52CD115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A24379-F012-9B49-953B-C61BA508A18A}"/>
              </a:ext>
            </a:extLst>
          </p:cNvPr>
          <p:cNvSpPr>
            <a:spLocks noGrp="1"/>
          </p:cNvSpPr>
          <p:nvPr>
            <p:ph type="sldNum" sz="quarter" idx="12"/>
          </p:nvPr>
        </p:nvSpPr>
        <p:spPr/>
        <p:txBody>
          <a:bodyPr/>
          <a:lstStyle/>
          <a:p>
            <a:fld id="{6AC1D41C-5904-2741-8C05-1EF9B0B763C2}" type="slidenum">
              <a:rPr lang="en-US" smtClean="0"/>
              <a:t>‹#›</a:t>
            </a:fld>
            <a:endParaRPr lang="en-US"/>
          </a:p>
        </p:txBody>
      </p:sp>
    </p:spTree>
    <p:extLst>
      <p:ext uri="{BB962C8B-B14F-4D97-AF65-F5344CB8AC3E}">
        <p14:creationId xmlns:p14="http://schemas.microsoft.com/office/powerpoint/2010/main" val="733070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9DD93-8FFA-6D45-AB1C-9A5387E8ACA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20D6F3-B56F-FA4A-9812-27E9321D27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EABA7A-C80F-EE4E-91C4-860223CE0447}"/>
              </a:ext>
            </a:extLst>
          </p:cNvPr>
          <p:cNvSpPr>
            <a:spLocks noGrp="1"/>
          </p:cNvSpPr>
          <p:nvPr>
            <p:ph type="dt" sz="half" idx="10"/>
          </p:nvPr>
        </p:nvSpPr>
        <p:spPr/>
        <p:txBody>
          <a:bodyPr/>
          <a:lstStyle/>
          <a:p>
            <a:fld id="{356A5A5C-017B-414B-AB44-49DB2142D808}" type="datetimeFigureOut">
              <a:rPr lang="en-US" smtClean="0"/>
              <a:t>9/26/19</a:t>
            </a:fld>
            <a:endParaRPr lang="en-US"/>
          </a:p>
        </p:txBody>
      </p:sp>
      <p:sp>
        <p:nvSpPr>
          <p:cNvPr id="5" name="Footer Placeholder 4">
            <a:extLst>
              <a:ext uri="{FF2B5EF4-FFF2-40B4-BE49-F238E27FC236}">
                <a16:creationId xmlns:a16="http://schemas.microsoft.com/office/drawing/2014/main" id="{07021700-8B92-0E41-9639-C3966C9A27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66472C-B7F9-4D43-89C4-8E9BCB59490B}"/>
              </a:ext>
            </a:extLst>
          </p:cNvPr>
          <p:cNvSpPr>
            <a:spLocks noGrp="1"/>
          </p:cNvSpPr>
          <p:nvPr>
            <p:ph type="sldNum" sz="quarter" idx="12"/>
          </p:nvPr>
        </p:nvSpPr>
        <p:spPr/>
        <p:txBody>
          <a:bodyPr/>
          <a:lstStyle/>
          <a:p>
            <a:fld id="{6AC1D41C-5904-2741-8C05-1EF9B0B763C2}" type="slidenum">
              <a:rPr lang="en-US" smtClean="0"/>
              <a:t>‹#›</a:t>
            </a:fld>
            <a:endParaRPr lang="en-US"/>
          </a:p>
        </p:txBody>
      </p:sp>
    </p:spTree>
    <p:extLst>
      <p:ext uri="{BB962C8B-B14F-4D97-AF65-F5344CB8AC3E}">
        <p14:creationId xmlns:p14="http://schemas.microsoft.com/office/powerpoint/2010/main" val="888792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9CFA39-F34C-CC46-8070-D4B0594DB5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C32570-7261-734A-A839-ACB92C6C2C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220B47-B1FB-F742-B8F4-E17143619757}"/>
              </a:ext>
            </a:extLst>
          </p:cNvPr>
          <p:cNvSpPr>
            <a:spLocks noGrp="1"/>
          </p:cNvSpPr>
          <p:nvPr>
            <p:ph type="dt" sz="half" idx="10"/>
          </p:nvPr>
        </p:nvSpPr>
        <p:spPr/>
        <p:txBody>
          <a:bodyPr/>
          <a:lstStyle/>
          <a:p>
            <a:fld id="{356A5A5C-017B-414B-AB44-49DB2142D808}" type="datetimeFigureOut">
              <a:rPr lang="en-US" smtClean="0"/>
              <a:t>9/26/19</a:t>
            </a:fld>
            <a:endParaRPr lang="en-US"/>
          </a:p>
        </p:txBody>
      </p:sp>
      <p:sp>
        <p:nvSpPr>
          <p:cNvPr id="5" name="Footer Placeholder 4">
            <a:extLst>
              <a:ext uri="{FF2B5EF4-FFF2-40B4-BE49-F238E27FC236}">
                <a16:creationId xmlns:a16="http://schemas.microsoft.com/office/drawing/2014/main" id="{369BE789-566E-B04A-8960-BC060FB465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05AF95-AB12-7E42-A26F-04684367BFF3}"/>
              </a:ext>
            </a:extLst>
          </p:cNvPr>
          <p:cNvSpPr>
            <a:spLocks noGrp="1"/>
          </p:cNvSpPr>
          <p:nvPr>
            <p:ph type="sldNum" sz="quarter" idx="12"/>
          </p:nvPr>
        </p:nvSpPr>
        <p:spPr/>
        <p:txBody>
          <a:bodyPr/>
          <a:lstStyle/>
          <a:p>
            <a:fld id="{6AC1D41C-5904-2741-8C05-1EF9B0B763C2}" type="slidenum">
              <a:rPr lang="en-US" smtClean="0"/>
              <a:t>‹#›</a:t>
            </a:fld>
            <a:endParaRPr lang="en-US"/>
          </a:p>
        </p:txBody>
      </p:sp>
    </p:spTree>
    <p:extLst>
      <p:ext uri="{BB962C8B-B14F-4D97-AF65-F5344CB8AC3E}">
        <p14:creationId xmlns:p14="http://schemas.microsoft.com/office/powerpoint/2010/main" val="710203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BF589-F820-0E42-9EE8-BFD61BBCFA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71E2A2-7409-884A-B87B-69E6EEB32A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9A4214-A437-414A-A612-7132E97BBC85}"/>
              </a:ext>
            </a:extLst>
          </p:cNvPr>
          <p:cNvSpPr>
            <a:spLocks noGrp="1"/>
          </p:cNvSpPr>
          <p:nvPr>
            <p:ph type="dt" sz="half" idx="10"/>
          </p:nvPr>
        </p:nvSpPr>
        <p:spPr/>
        <p:txBody>
          <a:bodyPr/>
          <a:lstStyle/>
          <a:p>
            <a:fld id="{356A5A5C-017B-414B-AB44-49DB2142D808}" type="datetimeFigureOut">
              <a:rPr lang="en-US" smtClean="0"/>
              <a:t>9/26/19</a:t>
            </a:fld>
            <a:endParaRPr lang="en-US"/>
          </a:p>
        </p:txBody>
      </p:sp>
      <p:sp>
        <p:nvSpPr>
          <p:cNvPr id="5" name="Footer Placeholder 4">
            <a:extLst>
              <a:ext uri="{FF2B5EF4-FFF2-40B4-BE49-F238E27FC236}">
                <a16:creationId xmlns:a16="http://schemas.microsoft.com/office/drawing/2014/main" id="{482C127A-9C1C-1E4F-8C9E-ABD2C3C6CC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E3C126-2B66-B44B-90E0-ECC59649E620}"/>
              </a:ext>
            </a:extLst>
          </p:cNvPr>
          <p:cNvSpPr>
            <a:spLocks noGrp="1"/>
          </p:cNvSpPr>
          <p:nvPr>
            <p:ph type="sldNum" sz="quarter" idx="12"/>
          </p:nvPr>
        </p:nvSpPr>
        <p:spPr/>
        <p:txBody>
          <a:bodyPr/>
          <a:lstStyle/>
          <a:p>
            <a:fld id="{6AC1D41C-5904-2741-8C05-1EF9B0B763C2}" type="slidenum">
              <a:rPr lang="en-US" smtClean="0"/>
              <a:t>‹#›</a:t>
            </a:fld>
            <a:endParaRPr lang="en-US"/>
          </a:p>
        </p:txBody>
      </p:sp>
    </p:spTree>
    <p:extLst>
      <p:ext uri="{BB962C8B-B14F-4D97-AF65-F5344CB8AC3E}">
        <p14:creationId xmlns:p14="http://schemas.microsoft.com/office/powerpoint/2010/main" val="1443960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CE335-7472-D245-B385-32381CB4E6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D5EFDC-E3A3-C246-828C-C6B494EF5D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778631-CE76-AA4D-9097-1DB9679B446B}"/>
              </a:ext>
            </a:extLst>
          </p:cNvPr>
          <p:cNvSpPr>
            <a:spLocks noGrp="1"/>
          </p:cNvSpPr>
          <p:nvPr>
            <p:ph type="dt" sz="half" idx="10"/>
          </p:nvPr>
        </p:nvSpPr>
        <p:spPr/>
        <p:txBody>
          <a:bodyPr/>
          <a:lstStyle/>
          <a:p>
            <a:fld id="{356A5A5C-017B-414B-AB44-49DB2142D808}" type="datetimeFigureOut">
              <a:rPr lang="en-US" smtClean="0"/>
              <a:t>9/26/19</a:t>
            </a:fld>
            <a:endParaRPr lang="en-US"/>
          </a:p>
        </p:txBody>
      </p:sp>
      <p:sp>
        <p:nvSpPr>
          <p:cNvPr id="5" name="Footer Placeholder 4">
            <a:extLst>
              <a:ext uri="{FF2B5EF4-FFF2-40B4-BE49-F238E27FC236}">
                <a16:creationId xmlns:a16="http://schemas.microsoft.com/office/drawing/2014/main" id="{3BCBC79F-F565-6341-AEB3-267CC8FBC5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B45FE0-E779-D84F-B4F3-5C2BD8F1BCA5}"/>
              </a:ext>
            </a:extLst>
          </p:cNvPr>
          <p:cNvSpPr>
            <a:spLocks noGrp="1"/>
          </p:cNvSpPr>
          <p:nvPr>
            <p:ph type="sldNum" sz="quarter" idx="12"/>
          </p:nvPr>
        </p:nvSpPr>
        <p:spPr/>
        <p:txBody>
          <a:bodyPr/>
          <a:lstStyle/>
          <a:p>
            <a:fld id="{6AC1D41C-5904-2741-8C05-1EF9B0B763C2}" type="slidenum">
              <a:rPr lang="en-US" smtClean="0"/>
              <a:t>‹#›</a:t>
            </a:fld>
            <a:endParaRPr lang="en-US"/>
          </a:p>
        </p:txBody>
      </p:sp>
    </p:spTree>
    <p:extLst>
      <p:ext uri="{BB962C8B-B14F-4D97-AF65-F5344CB8AC3E}">
        <p14:creationId xmlns:p14="http://schemas.microsoft.com/office/powerpoint/2010/main" val="4278336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FB0CB-7E6A-7840-8D1A-D88BC807F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043619-1CFF-014D-B655-A1F223FB2C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45D68E-BA0C-FD48-B574-71DEFA029B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0FB800-960D-7542-A722-E19B5106AC09}"/>
              </a:ext>
            </a:extLst>
          </p:cNvPr>
          <p:cNvSpPr>
            <a:spLocks noGrp="1"/>
          </p:cNvSpPr>
          <p:nvPr>
            <p:ph type="dt" sz="half" idx="10"/>
          </p:nvPr>
        </p:nvSpPr>
        <p:spPr/>
        <p:txBody>
          <a:bodyPr/>
          <a:lstStyle/>
          <a:p>
            <a:fld id="{356A5A5C-017B-414B-AB44-49DB2142D808}" type="datetimeFigureOut">
              <a:rPr lang="en-US" smtClean="0"/>
              <a:t>9/26/19</a:t>
            </a:fld>
            <a:endParaRPr lang="en-US"/>
          </a:p>
        </p:txBody>
      </p:sp>
      <p:sp>
        <p:nvSpPr>
          <p:cNvPr id="6" name="Footer Placeholder 5">
            <a:extLst>
              <a:ext uri="{FF2B5EF4-FFF2-40B4-BE49-F238E27FC236}">
                <a16:creationId xmlns:a16="http://schemas.microsoft.com/office/drawing/2014/main" id="{9534BBCA-6F74-C346-A218-F99418A898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B7EA14-B31C-9547-837F-B001DC8A2A53}"/>
              </a:ext>
            </a:extLst>
          </p:cNvPr>
          <p:cNvSpPr>
            <a:spLocks noGrp="1"/>
          </p:cNvSpPr>
          <p:nvPr>
            <p:ph type="sldNum" sz="quarter" idx="12"/>
          </p:nvPr>
        </p:nvSpPr>
        <p:spPr/>
        <p:txBody>
          <a:bodyPr/>
          <a:lstStyle/>
          <a:p>
            <a:fld id="{6AC1D41C-5904-2741-8C05-1EF9B0B763C2}" type="slidenum">
              <a:rPr lang="en-US" smtClean="0"/>
              <a:t>‹#›</a:t>
            </a:fld>
            <a:endParaRPr lang="en-US"/>
          </a:p>
        </p:txBody>
      </p:sp>
    </p:spTree>
    <p:extLst>
      <p:ext uri="{BB962C8B-B14F-4D97-AF65-F5344CB8AC3E}">
        <p14:creationId xmlns:p14="http://schemas.microsoft.com/office/powerpoint/2010/main" val="859614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77C69-4DC2-BB4C-A3DD-E2644F11B16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193CFD-E16D-8840-8DB2-639D4D1764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844776-7A95-5C4A-8704-AF8EB4C519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E8EE97-EA91-C545-965E-94EFFC0572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6FE3A6-E0B1-7A41-A06F-FA184D8480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90A949B-2B67-DA46-9850-923CD8C3A63B}"/>
              </a:ext>
            </a:extLst>
          </p:cNvPr>
          <p:cNvSpPr>
            <a:spLocks noGrp="1"/>
          </p:cNvSpPr>
          <p:nvPr>
            <p:ph type="dt" sz="half" idx="10"/>
          </p:nvPr>
        </p:nvSpPr>
        <p:spPr/>
        <p:txBody>
          <a:bodyPr/>
          <a:lstStyle/>
          <a:p>
            <a:fld id="{356A5A5C-017B-414B-AB44-49DB2142D808}" type="datetimeFigureOut">
              <a:rPr lang="en-US" smtClean="0"/>
              <a:t>9/26/19</a:t>
            </a:fld>
            <a:endParaRPr lang="en-US"/>
          </a:p>
        </p:txBody>
      </p:sp>
      <p:sp>
        <p:nvSpPr>
          <p:cNvPr id="8" name="Footer Placeholder 7">
            <a:extLst>
              <a:ext uri="{FF2B5EF4-FFF2-40B4-BE49-F238E27FC236}">
                <a16:creationId xmlns:a16="http://schemas.microsoft.com/office/drawing/2014/main" id="{24DFB246-DDBB-4D48-B144-E4FC27296E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AED794-37B0-C14C-9588-6E0EF2986D74}"/>
              </a:ext>
            </a:extLst>
          </p:cNvPr>
          <p:cNvSpPr>
            <a:spLocks noGrp="1"/>
          </p:cNvSpPr>
          <p:nvPr>
            <p:ph type="sldNum" sz="quarter" idx="12"/>
          </p:nvPr>
        </p:nvSpPr>
        <p:spPr/>
        <p:txBody>
          <a:bodyPr/>
          <a:lstStyle/>
          <a:p>
            <a:fld id="{6AC1D41C-5904-2741-8C05-1EF9B0B763C2}" type="slidenum">
              <a:rPr lang="en-US" smtClean="0"/>
              <a:t>‹#›</a:t>
            </a:fld>
            <a:endParaRPr lang="en-US"/>
          </a:p>
        </p:txBody>
      </p:sp>
    </p:spTree>
    <p:extLst>
      <p:ext uri="{BB962C8B-B14F-4D97-AF65-F5344CB8AC3E}">
        <p14:creationId xmlns:p14="http://schemas.microsoft.com/office/powerpoint/2010/main" val="3215730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222B8-981B-C141-8133-4873AF8CE24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943E48-9495-2743-9BF0-A3F68BE64465}"/>
              </a:ext>
            </a:extLst>
          </p:cNvPr>
          <p:cNvSpPr>
            <a:spLocks noGrp="1"/>
          </p:cNvSpPr>
          <p:nvPr>
            <p:ph type="dt" sz="half" idx="10"/>
          </p:nvPr>
        </p:nvSpPr>
        <p:spPr/>
        <p:txBody>
          <a:bodyPr/>
          <a:lstStyle/>
          <a:p>
            <a:fld id="{356A5A5C-017B-414B-AB44-49DB2142D808}" type="datetimeFigureOut">
              <a:rPr lang="en-US" smtClean="0"/>
              <a:t>9/26/19</a:t>
            </a:fld>
            <a:endParaRPr lang="en-US"/>
          </a:p>
        </p:txBody>
      </p:sp>
      <p:sp>
        <p:nvSpPr>
          <p:cNvPr id="4" name="Footer Placeholder 3">
            <a:extLst>
              <a:ext uri="{FF2B5EF4-FFF2-40B4-BE49-F238E27FC236}">
                <a16:creationId xmlns:a16="http://schemas.microsoft.com/office/drawing/2014/main" id="{5127D591-2199-7343-AC23-4997CB4F17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2D8DE4-6BB2-224A-BD20-A6C9DCDE1776}"/>
              </a:ext>
            </a:extLst>
          </p:cNvPr>
          <p:cNvSpPr>
            <a:spLocks noGrp="1"/>
          </p:cNvSpPr>
          <p:nvPr>
            <p:ph type="sldNum" sz="quarter" idx="12"/>
          </p:nvPr>
        </p:nvSpPr>
        <p:spPr/>
        <p:txBody>
          <a:bodyPr/>
          <a:lstStyle/>
          <a:p>
            <a:fld id="{6AC1D41C-5904-2741-8C05-1EF9B0B763C2}" type="slidenum">
              <a:rPr lang="en-US" smtClean="0"/>
              <a:t>‹#›</a:t>
            </a:fld>
            <a:endParaRPr lang="en-US"/>
          </a:p>
        </p:txBody>
      </p:sp>
    </p:spTree>
    <p:extLst>
      <p:ext uri="{BB962C8B-B14F-4D97-AF65-F5344CB8AC3E}">
        <p14:creationId xmlns:p14="http://schemas.microsoft.com/office/powerpoint/2010/main" val="1531771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D2EBB0-56EC-694C-9AFD-11BA527E2E16}"/>
              </a:ext>
            </a:extLst>
          </p:cNvPr>
          <p:cNvSpPr>
            <a:spLocks noGrp="1"/>
          </p:cNvSpPr>
          <p:nvPr>
            <p:ph type="dt" sz="half" idx="10"/>
          </p:nvPr>
        </p:nvSpPr>
        <p:spPr/>
        <p:txBody>
          <a:bodyPr/>
          <a:lstStyle/>
          <a:p>
            <a:fld id="{356A5A5C-017B-414B-AB44-49DB2142D808}" type="datetimeFigureOut">
              <a:rPr lang="en-US" smtClean="0"/>
              <a:t>9/26/19</a:t>
            </a:fld>
            <a:endParaRPr lang="en-US"/>
          </a:p>
        </p:txBody>
      </p:sp>
      <p:sp>
        <p:nvSpPr>
          <p:cNvPr id="3" name="Footer Placeholder 2">
            <a:extLst>
              <a:ext uri="{FF2B5EF4-FFF2-40B4-BE49-F238E27FC236}">
                <a16:creationId xmlns:a16="http://schemas.microsoft.com/office/drawing/2014/main" id="{3B779D24-FAFF-BF43-972B-E3DDD07A1E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29D7CEC-93F9-7E4A-88CE-D7CA67D63810}"/>
              </a:ext>
            </a:extLst>
          </p:cNvPr>
          <p:cNvSpPr>
            <a:spLocks noGrp="1"/>
          </p:cNvSpPr>
          <p:nvPr>
            <p:ph type="sldNum" sz="quarter" idx="12"/>
          </p:nvPr>
        </p:nvSpPr>
        <p:spPr/>
        <p:txBody>
          <a:bodyPr/>
          <a:lstStyle/>
          <a:p>
            <a:fld id="{6AC1D41C-5904-2741-8C05-1EF9B0B763C2}" type="slidenum">
              <a:rPr lang="en-US" smtClean="0"/>
              <a:t>‹#›</a:t>
            </a:fld>
            <a:endParaRPr lang="en-US"/>
          </a:p>
        </p:txBody>
      </p:sp>
    </p:spTree>
    <p:extLst>
      <p:ext uri="{BB962C8B-B14F-4D97-AF65-F5344CB8AC3E}">
        <p14:creationId xmlns:p14="http://schemas.microsoft.com/office/powerpoint/2010/main" val="1942406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0E761-E68D-8D4C-BA2B-0C7D896EC9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01EF3A-0D94-8346-B55F-ABEC0004B8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3928B4-4BC4-1C4E-A742-C7AFDFA40A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36EF43-72A9-4E45-892C-317B7992DE5C}"/>
              </a:ext>
            </a:extLst>
          </p:cNvPr>
          <p:cNvSpPr>
            <a:spLocks noGrp="1"/>
          </p:cNvSpPr>
          <p:nvPr>
            <p:ph type="dt" sz="half" idx="10"/>
          </p:nvPr>
        </p:nvSpPr>
        <p:spPr/>
        <p:txBody>
          <a:bodyPr/>
          <a:lstStyle/>
          <a:p>
            <a:fld id="{356A5A5C-017B-414B-AB44-49DB2142D808}" type="datetimeFigureOut">
              <a:rPr lang="en-US" smtClean="0"/>
              <a:t>9/26/19</a:t>
            </a:fld>
            <a:endParaRPr lang="en-US"/>
          </a:p>
        </p:txBody>
      </p:sp>
      <p:sp>
        <p:nvSpPr>
          <p:cNvPr id="6" name="Footer Placeholder 5">
            <a:extLst>
              <a:ext uri="{FF2B5EF4-FFF2-40B4-BE49-F238E27FC236}">
                <a16:creationId xmlns:a16="http://schemas.microsoft.com/office/drawing/2014/main" id="{B3D0D3DB-87FA-544F-9187-7B2A5430BC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1D866F-B65E-7741-BEC4-7B456CAC3532}"/>
              </a:ext>
            </a:extLst>
          </p:cNvPr>
          <p:cNvSpPr>
            <a:spLocks noGrp="1"/>
          </p:cNvSpPr>
          <p:nvPr>
            <p:ph type="sldNum" sz="quarter" idx="12"/>
          </p:nvPr>
        </p:nvSpPr>
        <p:spPr/>
        <p:txBody>
          <a:bodyPr/>
          <a:lstStyle/>
          <a:p>
            <a:fld id="{6AC1D41C-5904-2741-8C05-1EF9B0B763C2}" type="slidenum">
              <a:rPr lang="en-US" smtClean="0"/>
              <a:t>‹#›</a:t>
            </a:fld>
            <a:endParaRPr lang="en-US"/>
          </a:p>
        </p:txBody>
      </p:sp>
    </p:spTree>
    <p:extLst>
      <p:ext uri="{BB962C8B-B14F-4D97-AF65-F5344CB8AC3E}">
        <p14:creationId xmlns:p14="http://schemas.microsoft.com/office/powerpoint/2010/main" val="1865570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87CDF-7619-AE42-8ED2-D2DB1FA0DF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EE8CB9-723B-7041-9CB0-463560ABE2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57602C-21AA-6C42-9EA2-0AF5900B89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E958F-C816-2044-9CC5-37BED7399E91}"/>
              </a:ext>
            </a:extLst>
          </p:cNvPr>
          <p:cNvSpPr>
            <a:spLocks noGrp="1"/>
          </p:cNvSpPr>
          <p:nvPr>
            <p:ph type="dt" sz="half" idx="10"/>
          </p:nvPr>
        </p:nvSpPr>
        <p:spPr/>
        <p:txBody>
          <a:bodyPr/>
          <a:lstStyle/>
          <a:p>
            <a:fld id="{356A5A5C-017B-414B-AB44-49DB2142D808}" type="datetimeFigureOut">
              <a:rPr lang="en-US" smtClean="0"/>
              <a:t>9/26/19</a:t>
            </a:fld>
            <a:endParaRPr lang="en-US"/>
          </a:p>
        </p:txBody>
      </p:sp>
      <p:sp>
        <p:nvSpPr>
          <p:cNvPr id="6" name="Footer Placeholder 5">
            <a:extLst>
              <a:ext uri="{FF2B5EF4-FFF2-40B4-BE49-F238E27FC236}">
                <a16:creationId xmlns:a16="http://schemas.microsoft.com/office/drawing/2014/main" id="{0E2E6531-B025-7349-B769-2F56263DE0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5B9BD0-CCCE-6B4A-AA9E-1A62CED7B213}"/>
              </a:ext>
            </a:extLst>
          </p:cNvPr>
          <p:cNvSpPr>
            <a:spLocks noGrp="1"/>
          </p:cNvSpPr>
          <p:nvPr>
            <p:ph type="sldNum" sz="quarter" idx="12"/>
          </p:nvPr>
        </p:nvSpPr>
        <p:spPr/>
        <p:txBody>
          <a:bodyPr/>
          <a:lstStyle/>
          <a:p>
            <a:fld id="{6AC1D41C-5904-2741-8C05-1EF9B0B763C2}" type="slidenum">
              <a:rPr lang="en-US" smtClean="0"/>
              <a:t>‹#›</a:t>
            </a:fld>
            <a:endParaRPr lang="en-US"/>
          </a:p>
        </p:txBody>
      </p:sp>
    </p:spTree>
    <p:extLst>
      <p:ext uri="{BB962C8B-B14F-4D97-AF65-F5344CB8AC3E}">
        <p14:creationId xmlns:p14="http://schemas.microsoft.com/office/powerpoint/2010/main" val="1445509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F83AE1-1599-2840-A33C-D6503822A0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042D13-FB56-FE46-90E6-95076944A3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34AD78-1613-BF47-9A40-C109747A1F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6A5A5C-017B-414B-AB44-49DB2142D808}" type="datetimeFigureOut">
              <a:rPr lang="en-US" smtClean="0"/>
              <a:t>9/26/19</a:t>
            </a:fld>
            <a:endParaRPr lang="en-US"/>
          </a:p>
        </p:txBody>
      </p:sp>
      <p:sp>
        <p:nvSpPr>
          <p:cNvPr id="5" name="Footer Placeholder 4">
            <a:extLst>
              <a:ext uri="{FF2B5EF4-FFF2-40B4-BE49-F238E27FC236}">
                <a16:creationId xmlns:a16="http://schemas.microsoft.com/office/drawing/2014/main" id="{6A7D3493-4CF4-3C41-A199-075678B505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AA2BF96-18B6-8D43-A5D9-3FEC50A1A3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C1D41C-5904-2741-8C05-1EF9B0B763C2}" type="slidenum">
              <a:rPr lang="en-US" smtClean="0"/>
              <a:t>‹#›</a:t>
            </a:fld>
            <a:endParaRPr lang="en-US"/>
          </a:p>
        </p:txBody>
      </p:sp>
    </p:spTree>
    <p:extLst>
      <p:ext uri="{BB962C8B-B14F-4D97-AF65-F5344CB8AC3E}">
        <p14:creationId xmlns:p14="http://schemas.microsoft.com/office/powerpoint/2010/main" val="11512037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4FC08-F9E9-9E40-8F57-75C0652A7FE9}"/>
              </a:ext>
            </a:extLst>
          </p:cNvPr>
          <p:cNvSpPr>
            <a:spLocks noGrp="1"/>
          </p:cNvSpPr>
          <p:nvPr>
            <p:ph type="ctrTitle"/>
          </p:nvPr>
        </p:nvSpPr>
        <p:spPr/>
        <p:txBody>
          <a:bodyPr>
            <a:normAutofit/>
          </a:bodyPr>
          <a:lstStyle/>
          <a:p>
            <a:r>
              <a:rPr lang="en-US" sz="4400" dirty="0" err="1"/>
              <a:t>Metallgesellschaft</a:t>
            </a:r>
            <a:r>
              <a:rPr lang="en-US" sz="4400" dirty="0"/>
              <a:t>: A Prudent Hedger Ruined, or a Wildcatter on NYMEX</a:t>
            </a:r>
          </a:p>
        </p:txBody>
      </p:sp>
      <p:sp>
        <p:nvSpPr>
          <p:cNvPr id="3" name="Subtitle 2">
            <a:extLst>
              <a:ext uri="{FF2B5EF4-FFF2-40B4-BE49-F238E27FC236}">
                <a16:creationId xmlns:a16="http://schemas.microsoft.com/office/drawing/2014/main" id="{9B2CDC52-8C48-0542-B14B-7ECB4EC60CDA}"/>
              </a:ext>
            </a:extLst>
          </p:cNvPr>
          <p:cNvSpPr>
            <a:spLocks noGrp="1"/>
          </p:cNvSpPr>
          <p:nvPr>
            <p:ph type="subTitle" idx="1"/>
          </p:nvPr>
        </p:nvSpPr>
        <p:spPr/>
        <p:txBody>
          <a:bodyPr/>
          <a:lstStyle/>
          <a:p>
            <a:r>
              <a:rPr lang="en-US" sz="2800" dirty="0"/>
              <a:t>Stephen Craig </a:t>
            </a:r>
            <a:r>
              <a:rPr lang="en-US" sz="2800" dirty="0" err="1"/>
              <a:t>Pirrong</a:t>
            </a:r>
            <a:endParaRPr lang="en-US" sz="2800" dirty="0"/>
          </a:p>
          <a:p>
            <a:endParaRPr lang="en-US" dirty="0"/>
          </a:p>
          <a:p>
            <a:r>
              <a:rPr lang="en-US" sz="2000" dirty="0"/>
              <a:t>Presented by Shuang Tang</a:t>
            </a:r>
          </a:p>
        </p:txBody>
      </p:sp>
    </p:spTree>
    <p:extLst>
      <p:ext uri="{BB962C8B-B14F-4D97-AF65-F5344CB8AC3E}">
        <p14:creationId xmlns:p14="http://schemas.microsoft.com/office/powerpoint/2010/main" val="1179543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8EC5-2F78-4E4B-ACFD-7131BF8E84C0}"/>
              </a:ext>
            </a:extLst>
          </p:cNvPr>
          <p:cNvSpPr>
            <a:spLocks noGrp="1"/>
          </p:cNvSpPr>
          <p:nvPr>
            <p:ph type="title"/>
          </p:nvPr>
        </p:nvSpPr>
        <p:spPr/>
        <p:txBody>
          <a:bodyPr/>
          <a:lstStyle/>
          <a:p>
            <a:r>
              <a:rPr lang="en-US" dirty="0"/>
              <a:t>Model: Backwardation Adjusted GARCH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3E5068E-3640-3C4F-93FA-FE83624382F5}"/>
                  </a:ext>
                </a:extLst>
              </p:cNvPr>
              <p:cNvSpPr>
                <a:spLocks noGrp="1"/>
              </p:cNvSpPr>
              <p:nvPr>
                <p:ph idx="1"/>
              </p:nvPr>
            </p:nvSpPr>
            <p:spPr>
              <a:xfrm>
                <a:off x="533400" y="1825625"/>
                <a:ext cx="6444916" cy="4351338"/>
              </a:xfrm>
            </p:spPr>
            <p:txBody>
              <a:bodyPr>
                <a:normAutofit fontScale="85000" lnSpcReduction="10000"/>
              </a:bodyPr>
              <a:lstStyle/>
              <a:p>
                <a:pPr marL="0" indent="0">
                  <a:buNone/>
                </a:pPr>
                <a:r>
                  <a:rPr lang="en-US" sz="2000" dirty="0"/>
                  <a:t>Conditional variance of nearby return:</a:t>
                </a:r>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𝜔</m:t>
                          </m:r>
                        </m:e>
                        <m:sub>
                          <m:r>
                            <a:rPr lang="en-US" b="0" i="1" smtClean="0">
                              <a:latin typeface="Cambria Math" panose="02040503050406030204" pitchFamily="18" charset="0"/>
                            </a:rPr>
                            <m:t>𝑆</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𝛿</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𝛿</m:t>
                          </m:r>
                        </m:e>
                        <m:sub>
                          <m:r>
                            <a:rPr lang="en-US" b="0" i="1" smtClean="0">
                              <a:latin typeface="Cambria Math" panose="02040503050406030204" pitchFamily="18" charset="0"/>
                            </a:rPr>
                            <m:t>2</m:t>
                          </m:r>
                        </m:sub>
                      </m:sSub>
                      <m:sSubSup>
                        <m:sSubSupPr>
                          <m:ctrlPr>
                            <a:rPr lang="en-US" b="0" i="1" smtClean="0">
                              <a:latin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rPr>
                            <m:t>𝑡</m:t>
                          </m:r>
                          <m:r>
                            <a:rPr lang="en-US" b="0" i="1" smtClean="0">
                              <a:latin typeface="Cambria Math" panose="02040503050406030204" pitchFamily="18" charset="0"/>
                            </a:rPr>
                            <m:t>−1</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𝛿</m:t>
                          </m:r>
                        </m:e>
                        <m:sub>
                          <m:r>
                            <a:rPr lang="en-US" b="0" i="1" smtClean="0">
                              <a:latin typeface="Cambria Math" panose="02040503050406030204" pitchFamily="18" charset="0"/>
                              <a:ea typeface="Cambria Math" panose="02040503050406030204" pitchFamily="18" charset="0"/>
                            </a:rPr>
                            <m:t>3</m:t>
                          </m:r>
                        </m:sub>
                      </m:sSub>
                      <m:sSubSup>
                        <m:sSubSupPr>
                          <m:ctrlPr>
                            <a:rPr lang="en-US" i="1">
                              <a:latin typeface="Cambria Math" panose="02040503050406030204" pitchFamily="18" charset="0"/>
                            </a:rPr>
                          </m:ctrlPr>
                        </m:sSubSupPr>
                        <m:e>
                          <m:r>
                            <a:rPr lang="en-US" b="0" i="1" smtClean="0">
                              <a:latin typeface="Cambria Math" panose="02040503050406030204" pitchFamily="18" charset="0"/>
                            </a:rPr>
                            <m:t>𝑧</m:t>
                          </m: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2</m:t>
                          </m:r>
                        </m:sup>
                      </m:sSubSup>
                    </m:oMath>
                  </m:oMathPara>
                </a14:m>
                <a:endParaRPr lang="en-US" dirty="0"/>
              </a:p>
              <a:p>
                <a:pPr marL="0" indent="0">
                  <a:buNone/>
                </a:pPr>
                <a:endParaRPr lang="en-US" sz="2000" dirty="0"/>
              </a:p>
              <a:p>
                <a:pPr marL="0" indent="0">
                  <a:buNone/>
                </a:pPr>
                <a:r>
                  <a:rPr lang="en-US" sz="2000" dirty="0"/>
                  <a:t>Conditional variance of deferred return:</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h</m:t>
                          </m:r>
                        </m:e>
                        <m:sub>
                          <m:r>
                            <a:rPr lang="en-US" b="0" i="1" smtClean="0">
                              <a:latin typeface="Cambria Math" panose="02040503050406030204" pitchFamily="18" charset="0"/>
                            </a:rPr>
                            <m:t>𝐹</m:t>
                          </m:r>
                          <m:r>
                            <a:rPr lang="en-US" i="1">
                              <a:latin typeface="Cambria Math" panose="02040503050406030204" pitchFamily="18" charset="0"/>
                            </a:rPr>
                            <m:t>,</m:t>
                          </m:r>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𝜔</m:t>
                          </m:r>
                        </m:e>
                        <m:sub>
                          <m:r>
                            <a:rPr lang="en-US" b="0" i="1" smtClean="0">
                              <a:latin typeface="Cambria Math" panose="02040503050406030204" pitchFamily="18" charset="0"/>
                              <a:ea typeface="Cambria Math" panose="02040503050406030204" pitchFamily="18" charset="0"/>
                            </a:rPr>
                            <m:t>𝐹</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𝜑</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b="0" i="1" smtClean="0">
                              <a:latin typeface="Cambria Math" panose="02040503050406030204" pitchFamily="18" charset="0"/>
                            </a:rPr>
                            <m:t>𝐹</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𝜑</m:t>
                          </m:r>
                        </m:e>
                        <m:sub>
                          <m:r>
                            <a:rPr lang="en-US" i="1">
                              <a:latin typeface="Cambria Math" panose="02040503050406030204" pitchFamily="18" charset="0"/>
                            </a:rPr>
                            <m:t>2</m:t>
                          </m:r>
                        </m:sub>
                      </m:sSub>
                      <m:sSubSup>
                        <m:sSubSupPr>
                          <m:ctrlPr>
                            <a:rPr lang="en-US" i="1">
                              <a:latin typeface="Cambria Math" panose="02040503050406030204" pitchFamily="18" charset="0"/>
                            </a:rPr>
                          </m:ctrlPr>
                        </m:sSubSupPr>
                        <m:e>
                          <m:r>
                            <a:rPr lang="en-US" i="1" smtClean="0">
                              <a:latin typeface="Cambria Math" panose="02040503050406030204" pitchFamily="18" charset="0"/>
                              <a:ea typeface="Cambria Math" panose="02040503050406030204" pitchFamily="18" charset="0"/>
                            </a:rPr>
                            <m:t>𝜂</m:t>
                          </m: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2</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𝜎</m:t>
                          </m:r>
                        </m:e>
                        <m:sub>
                          <m:r>
                            <a:rPr lang="en-US" i="1">
                              <a:latin typeface="Cambria Math" panose="02040503050406030204" pitchFamily="18" charset="0"/>
                              <a:ea typeface="Cambria Math" panose="02040503050406030204" pitchFamily="18" charset="0"/>
                            </a:rPr>
                            <m:t>3</m:t>
                          </m:r>
                        </m:sub>
                      </m:sSub>
                      <m:sSubSup>
                        <m:sSubSupPr>
                          <m:ctrlPr>
                            <a:rPr lang="en-US" i="1">
                              <a:latin typeface="Cambria Math" panose="02040503050406030204" pitchFamily="18" charset="0"/>
                            </a:rPr>
                          </m:ctrlPr>
                        </m:sSubSupPr>
                        <m:e>
                          <m:r>
                            <a:rPr lang="en-US" i="1">
                              <a:latin typeface="Cambria Math" panose="02040503050406030204" pitchFamily="18" charset="0"/>
                            </a:rPr>
                            <m:t>𝑧</m:t>
                          </m: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2</m:t>
                          </m:r>
                        </m:sup>
                      </m:sSubSup>
                    </m:oMath>
                  </m:oMathPara>
                </a14:m>
                <a:endParaRPr lang="en-US" dirty="0"/>
              </a:p>
              <a:p>
                <a:pPr marL="0" indent="0">
                  <a:buNone/>
                </a:pPr>
                <a:endParaRPr lang="en-US" sz="2000" dirty="0"/>
              </a:p>
              <a:p>
                <a:pPr marL="0" indent="0">
                  <a:buNone/>
                </a:pPr>
                <a:r>
                  <a:rPr lang="en-US" sz="2000" dirty="0"/>
                  <a:t>Conditional spot-forward covariance:</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rPr>
                            <m:t>𝑆</m:t>
                          </m:r>
                          <m:r>
                            <a:rPr lang="en-US" b="0" i="1" smtClean="0">
                              <a:latin typeface="Cambria Math" panose="02040503050406030204" pitchFamily="18" charset="0"/>
                            </a:rPr>
                            <m:t>,</m:t>
                          </m:r>
                          <m:r>
                            <a:rPr lang="en-US" i="1">
                              <a:latin typeface="Cambria Math" panose="02040503050406030204" pitchFamily="18" charset="0"/>
                            </a:rPr>
                            <m:t>𝐹</m:t>
                          </m:r>
                          <m:r>
                            <a:rPr lang="en-US" i="1">
                              <a:latin typeface="Cambria Math" panose="02040503050406030204" pitchFamily="18" charset="0"/>
                            </a:rPr>
                            <m:t>,</m:t>
                          </m:r>
                          <m:r>
                            <a:rPr lang="en-US" i="1">
                              <a:latin typeface="Cambria Math" panose="02040503050406030204" pitchFamily="18" charset="0"/>
                            </a:rPr>
                            <m:t>𝑡</m:t>
                          </m:r>
                        </m:sub>
                      </m:sSub>
                      <m:r>
                        <a:rPr lang="en-US" i="1">
                          <a:latin typeface="Cambria Math" panose="02040503050406030204" pitchFamily="18" charset="0"/>
                        </a:rPr>
                        <m:t>=</m:t>
                      </m:r>
                      <m:r>
                        <a:rPr lang="en-US" i="1" smtClean="0">
                          <a:latin typeface="Cambria Math" panose="02040503050406030204" pitchFamily="18" charset="0"/>
                          <a:ea typeface="Cambria Math" panose="02040503050406030204" pitchFamily="18" charset="0"/>
                        </a:rPr>
                        <m:t>𝜌</m:t>
                      </m:r>
                      <m:rad>
                        <m:radPr>
                          <m:degHide m:val="on"/>
                          <m:ctrlPr>
                            <a:rPr lang="en-US" i="1" smtClean="0">
                              <a:latin typeface="Cambria Math" panose="02040503050406030204" pitchFamily="18" charset="0"/>
                              <a:ea typeface="Cambria Math" panose="02040503050406030204" pitchFamily="18" charset="0"/>
                            </a:rPr>
                          </m:ctrlPr>
                        </m:radPr>
                        <m:deg/>
                        <m:e>
                          <m:sSub>
                            <m:sSubPr>
                              <m:ctrlPr>
                                <a:rPr lang="en-US" i="1">
                                  <a:latin typeface="Cambria Math" panose="02040503050406030204" pitchFamily="18" charset="0"/>
                                </a:rPr>
                              </m:ctrlPr>
                            </m:sSubPr>
                            <m:e>
                              <m:r>
                                <a:rPr lang="en-US" i="1">
                                  <a:latin typeface="Cambria Math" panose="02040503050406030204" pitchFamily="18" charset="0"/>
                                </a:rPr>
                                <m:t>h</m:t>
                              </m:r>
                            </m:e>
                            <m:sub>
                              <m:r>
                                <a:rPr lang="en-US" b="0" i="1" smtClean="0">
                                  <a:latin typeface="Cambria Math" panose="02040503050406030204" pitchFamily="18" charset="0"/>
                                </a:rPr>
                                <m:t>𝑆</m:t>
                              </m:r>
                              <m:r>
                                <a:rPr lang="en-US" i="1">
                                  <a:latin typeface="Cambria Math" panose="02040503050406030204" pitchFamily="18" charset="0"/>
                                </a:rPr>
                                <m:t>,</m:t>
                              </m:r>
                              <m:r>
                                <a:rPr lang="en-US" i="1">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𝐹</m:t>
                              </m:r>
                              <m:r>
                                <a:rPr lang="en-US" i="1">
                                  <a:latin typeface="Cambria Math" panose="02040503050406030204" pitchFamily="18" charset="0"/>
                                </a:rPr>
                                <m:t>,</m:t>
                              </m:r>
                              <m:r>
                                <a:rPr lang="en-US" i="1">
                                  <a:latin typeface="Cambria Math" panose="02040503050406030204" pitchFamily="18" charset="0"/>
                                </a:rPr>
                                <m:t>𝑡</m:t>
                              </m:r>
                            </m:sub>
                          </m:sSub>
                        </m:e>
                      </m:rad>
                      <m:r>
                        <a:rPr lang="en-US" i="1">
                          <a:latin typeface="Cambria Math" panose="02040503050406030204" pitchFamily="18" charset="0"/>
                        </a:rPr>
                        <m:t>+</m:t>
                      </m:r>
                      <m:r>
                        <a:rPr lang="en-US" i="1" smtClean="0">
                          <a:latin typeface="Cambria Math" panose="02040503050406030204" pitchFamily="18" charset="0"/>
                          <a:ea typeface="Cambria Math" panose="02040503050406030204" pitchFamily="18" charset="0"/>
                        </a:rPr>
                        <m:t>𝜃</m:t>
                      </m:r>
                      <m:sSubSup>
                        <m:sSubSupPr>
                          <m:ctrlPr>
                            <a:rPr lang="en-US" i="1">
                              <a:latin typeface="Cambria Math" panose="02040503050406030204" pitchFamily="18" charset="0"/>
                            </a:rPr>
                          </m:ctrlPr>
                        </m:sSubSupPr>
                        <m:e>
                          <m:r>
                            <a:rPr lang="en-US" i="1">
                              <a:latin typeface="Cambria Math" panose="02040503050406030204" pitchFamily="18" charset="0"/>
                            </a:rPr>
                            <m:t>𝑧</m:t>
                          </m: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2</m:t>
                          </m:r>
                        </m:sup>
                      </m:sSubSup>
                    </m:oMath>
                  </m:oMathPara>
                </a14:m>
                <a:endParaRPr lang="en-US" dirty="0"/>
              </a:p>
              <a:p>
                <a:pPr marL="0" indent="0">
                  <a:buNone/>
                </a:pPr>
                <a:endParaRPr lang="en-US" sz="2000" dirty="0"/>
              </a:p>
              <a:p>
                <a:pPr marL="0" indent="0">
                  <a:buNone/>
                </a:pPr>
                <a:r>
                  <a:rPr lang="en-US" sz="2000" dirty="0"/>
                  <a:t>Where:</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d>
                            <m:dPr>
                              <m:begChr m:val="{"/>
                              <m:endChr m:val="}"/>
                              <m:ctrlPr>
                                <a:rPr lang="en-US" b="0" i="1" smtClean="0">
                                  <a:latin typeface="Cambria Math" panose="02040503050406030204" pitchFamily="18" charset="0"/>
                                </a:rPr>
                              </m:ctrlPr>
                            </m:dPr>
                            <m:e>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ln</m:t>
                                  </m:r>
                                </m:fName>
                                <m:e>
                                  <m:d>
                                    <m:dPr>
                                      <m:begChr m:val="["/>
                                      <m:endChr m:val="]"/>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rPr>
                                            <m:t>𝑇</m:t>
                                          </m:r>
                                        </m:sub>
                                      </m:sSub>
                                      <m:r>
                                        <a:rPr lang="en-US" b="0" i="1" smtClean="0">
                                          <a:latin typeface="Cambria Math" panose="02040503050406030204" pitchFamily="18" charset="0"/>
                                        </a:rPr>
                                        <m:t>−</m:t>
                                      </m:r>
                                      <m:r>
                                        <a:rPr lang="en-US" b="0" i="1" smtClean="0">
                                          <a:latin typeface="Cambria Math" panose="02040503050406030204" pitchFamily="18" charset="0"/>
                                        </a:rPr>
                                        <m:t>𝑤</m:t>
                                      </m:r>
                                      <m:d>
                                        <m:dPr>
                                          <m:ctrlPr>
                                            <a:rPr lang="en-US" b="0" i="1" smtClean="0">
                                              <a:latin typeface="Cambria Math" panose="02040503050406030204" pitchFamily="18" charset="0"/>
                                            </a:rPr>
                                          </m:ctrlPr>
                                        </m:dPr>
                                        <m:e>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+1</m:t>
                                          </m:r>
                                        </m:e>
                                      </m:d>
                                    </m:e>
                                  </m:d>
                                </m:e>
                              </m:func>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ln</m:t>
                                  </m:r>
                                </m:fName>
                                <m:e>
                                  <m:sSub>
                                    <m:sSubPr>
                                      <m:ctrlPr>
                                        <a:rPr lang="en-US" i="1">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−1</m:t>
                                      </m:r>
                                    </m:sub>
                                  </m:sSub>
                                </m:e>
                              </m:func>
                            </m:e>
                          </m:d>
                        </m:num>
                        <m:den>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+1</m:t>
                          </m:r>
                        </m:den>
                      </m:f>
                      <m:r>
                        <a:rPr lang="en-US" b="0" i="1" smtClean="0">
                          <a:latin typeface="Cambria Math" panose="02040503050406030204" pitchFamily="18" charset="0"/>
                        </a:rPr>
                        <m:t>−</m:t>
                      </m:r>
                      <m:r>
                        <a:rPr lang="en-US" b="0" i="1" smtClean="0">
                          <a:latin typeface="Cambria Math" panose="02040503050406030204" pitchFamily="18" charset="0"/>
                        </a:rPr>
                        <m:t>𝑟</m:t>
                      </m:r>
                    </m:oMath>
                  </m:oMathPara>
                </a14:m>
                <a:endParaRPr lang="en-US" dirty="0"/>
              </a:p>
            </p:txBody>
          </p:sp>
        </mc:Choice>
        <mc:Fallback xmlns="">
          <p:sp>
            <p:nvSpPr>
              <p:cNvPr id="3" name="Content Placeholder 2">
                <a:extLst>
                  <a:ext uri="{FF2B5EF4-FFF2-40B4-BE49-F238E27FC236}">
                    <a16:creationId xmlns:a16="http://schemas.microsoft.com/office/drawing/2014/main" id="{A3E5068E-3640-3C4F-93FA-FE83624382F5}"/>
                  </a:ext>
                </a:extLst>
              </p:cNvPr>
              <p:cNvSpPr>
                <a:spLocks noGrp="1" noRot="1" noChangeAspect="1" noMove="1" noResize="1" noEditPoints="1" noAdjustHandles="1" noChangeArrowheads="1" noChangeShapeType="1" noTextEdit="1"/>
              </p:cNvSpPr>
              <p:nvPr>
                <p:ph idx="1"/>
              </p:nvPr>
            </p:nvSpPr>
            <p:spPr>
              <a:xfrm>
                <a:off x="533400" y="1825625"/>
                <a:ext cx="6444916" cy="4351338"/>
              </a:xfrm>
              <a:blipFill>
                <a:blip r:embed="rId2"/>
                <a:stretch>
                  <a:fillRect l="-591" t="-1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12AF180-178F-3546-B40C-56246AEC6AAB}"/>
                  </a:ext>
                </a:extLst>
              </p:cNvPr>
              <p:cNvSpPr txBox="1"/>
              <p:nvPr/>
            </p:nvSpPr>
            <p:spPr>
              <a:xfrm>
                <a:off x="6529137" y="1887253"/>
                <a:ext cx="5454316" cy="1224694"/>
              </a:xfrm>
              <a:prstGeom prst="rect">
                <a:avLst/>
              </a:prstGeom>
              <a:noFill/>
            </p:spPr>
            <p:txBody>
              <a:bodyPr wrap="square" rtlCol="0">
                <a:spAutoFit/>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𝑆</m:t>
                        </m:r>
                        <m:r>
                          <a:rPr lang="en-US" i="1">
                            <a:latin typeface="Cambria Math" panose="02040503050406030204" pitchFamily="18" charset="0"/>
                          </a:rPr>
                          <m:t>,</m:t>
                        </m:r>
                        <m:r>
                          <a:rPr lang="en-US" i="1">
                            <a:latin typeface="Cambria Math" panose="02040503050406030204" pitchFamily="18" charset="0"/>
                          </a:rPr>
                          <m:t>𝑡</m:t>
                        </m:r>
                      </m:sub>
                    </m:sSub>
                  </m:oMath>
                </a14:m>
                <a:r>
                  <a:rPr lang="en-US" dirty="0"/>
                  <a:t>:variance of nearby return</a:t>
                </a: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𝑆</m:t>
                        </m:r>
                        <m:r>
                          <a:rPr lang="en-US" i="1">
                            <a:latin typeface="Cambria Math" panose="02040503050406030204" pitchFamily="18" charset="0"/>
                          </a:rPr>
                          <m:t>,</m:t>
                        </m:r>
                        <m:r>
                          <a:rPr lang="en-US" i="1">
                            <a:latin typeface="Cambria Math" panose="02040503050406030204" pitchFamily="18" charset="0"/>
                          </a:rPr>
                          <m:t>𝑡</m:t>
                        </m:r>
                        <m:r>
                          <a:rPr lang="en-US" b="0" i="1" smtClean="0">
                            <a:latin typeface="Cambria Math" panose="02040503050406030204" pitchFamily="18" charset="0"/>
                          </a:rPr>
                          <m:t>−1</m:t>
                        </m:r>
                      </m:sub>
                    </m:sSub>
                  </m:oMath>
                </a14:m>
                <a:r>
                  <a:rPr lang="en-US" dirty="0"/>
                  <a:t>: 1 period lag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𝑆</m:t>
                        </m:r>
                        <m:r>
                          <a:rPr lang="en-US" i="1">
                            <a:latin typeface="Cambria Math" panose="02040503050406030204" pitchFamily="18" charset="0"/>
                          </a:rPr>
                          <m:t>,</m:t>
                        </m:r>
                        <m:r>
                          <a:rPr lang="en-US" i="1">
                            <a:latin typeface="Cambria Math" panose="02040503050406030204" pitchFamily="18" charset="0"/>
                          </a:rPr>
                          <m:t>𝑡</m:t>
                        </m:r>
                      </m:sub>
                    </m:sSub>
                  </m:oMath>
                </a14:m>
                <a:endParaRPr lang="en-US" dirty="0"/>
              </a:p>
              <a:p>
                <a14:m>
                  <m:oMath xmlns:m="http://schemas.openxmlformats.org/officeDocument/2006/math">
                    <m:sSub>
                      <m:sSubPr>
                        <m:ctrlPr>
                          <a:rPr lang="en-US" i="1">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rPr>
                          <m:t>𝑡</m:t>
                        </m:r>
                        <m:r>
                          <a:rPr lang="en-US" b="0" i="1" smtClean="0">
                            <a:latin typeface="Cambria Math" panose="02040503050406030204" pitchFamily="18" charset="0"/>
                          </a:rPr>
                          <m:t>−1</m:t>
                        </m:r>
                      </m:sub>
                    </m:sSub>
                    <m:r>
                      <m:rPr>
                        <m:nor/>
                      </m:rPr>
                      <a:rPr lang="en-US" b="0" i="0" smtClean="0">
                        <a:latin typeface="Cambria Math" panose="02040503050406030204" pitchFamily="18" charset="0"/>
                      </a:rPr>
                      <m:t>: </m:t>
                    </m:r>
                    <m:r>
                      <m:rPr>
                        <m:nor/>
                      </m:rPr>
                      <a:rPr lang="en-US" dirty="0"/>
                      <m:t>1 </m:t>
                    </m:r>
                    <m:r>
                      <m:rPr>
                        <m:nor/>
                      </m:rPr>
                      <a:rPr lang="en-US" dirty="0"/>
                      <m:t>period</m:t>
                    </m:r>
                    <m:r>
                      <m:rPr>
                        <m:nor/>
                      </m:rPr>
                      <a:rPr lang="en-US" dirty="0"/>
                      <m:t> </m:t>
                    </m:r>
                    <m:r>
                      <m:rPr>
                        <m:nor/>
                      </m:rPr>
                      <a:rPr lang="en-US" dirty="0"/>
                      <m:t>lag</m:t>
                    </m:r>
                    <m:r>
                      <m:rPr>
                        <m:nor/>
                      </m:rPr>
                      <a:rPr lang="en-US" dirty="0"/>
                      <m:t> </m:t>
                    </m:r>
                    <m:r>
                      <m:rPr>
                        <m:nor/>
                      </m:rPr>
                      <a:rPr lang="en-US" dirty="0"/>
                      <m:t>of</m:t>
                    </m:r>
                  </m:oMath>
                </a14:m>
                <a:r>
                  <a:rPr lang="en-US" dirty="0"/>
                  <a:t> residual form spot equation</a:t>
                </a:r>
              </a:p>
              <a:p>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𝑧</m:t>
                        </m:r>
                      </m:e>
                      <m:sub>
                        <m:r>
                          <a:rPr lang="en-US" i="1">
                            <a:latin typeface="Cambria Math" panose="02040503050406030204" pitchFamily="18" charset="0"/>
                          </a:rPr>
                          <m:t>𝑡</m:t>
                        </m:r>
                        <m:r>
                          <a:rPr lang="en-US" i="1">
                            <a:latin typeface="Cambria Math" panose="02040503050406030204" pitchFamily="18" charset="0"/>
                          </a:rPr>
                          <m:t>−1</m:t>
                        </m:r>
                      </m:sub>
                    </m:sSub>
                  </m:oMath>
                </a14:m>
                <a:r>
                  <a:rPr lang="en-US" dirty="0"/>
                  <a:t>: </a:t>
                </a:r>
                <a14:m>
                  <m:oMath xmlns:m="http://schemas.openxmlformats.org/officeDocument/2006/math">
                    <m:r>
                      <m:rPr>
                        <m:nor/>
                      </m:rPr>
                      <a:rPr lang="en-US" dirty="0"/>
                      <m:t>1 </m:t>
                    </m:r>
                    <m:r>
                      <m:rPr>
                        <m:nor/>
                      </m:rPr>
                      <a:rPr lang="en-US" dirty="0"/>
                      <m:t>period</m:t>
                    </m:r>
                    <m:r>
                      <m:rPr>
                        <m:nor/>
                      </m:rPr>
                      <a:rPr lang="en-US" dirty="0"/>
                      <m:t> </m:t>
                    </m:r>
                    <m:r>
                      <m:rPr>
                        <m:nor/>
                      </m:rPr>
                      <a:rPr lang="en-US" dirty="0"/>
                      <m:t>lag</m:t>
                    </m:r>
                    <m:r>
                      <m:rPr>
                        <m:nor/>
                      </m:rPr>
                      <a:rPr lang="en-US" dirty="0"/>
                      <m:t> </m:t>
                    </m:r>
                    <m:r>
                      <m:rPr>
                        <m:nor/>
                      </m:rPr>
                      <a:rPr lang="en-US" dirty="0"/>
                      <m:t>of</m:t>
                    </m:r>
                  </m:oMath>
                </a14:m>
                <a:r>
                  <a:rPr lang="en-US" dirty="0"/>
                  <a:t> backwardation</a:t>
                </a:r>
              </a:p>
            </p:txBody>
          </p:sp>
        </mc:Choice>
        <mc:Fallback xmlns="">
          <p:sp>
            <p:nvSpPr>
              <p:cNvPr id="4" name="TextBox 3">
                <a:extLst>
                  <a:ext uri="{FF2B5EF4-FFF2-40B4-BE49-F238E27FC236}">
                    <a16:creationId xmlns:a16="http://schemas.microsoft.com/office/drawing/2014/main" id="{612AF180-178F-3546-B40C-56246AEC6AAB}"/>
                  </a:ext>
                </a:extLst>
              </p:cNvPr>
              <p:cNvSpPr txBox="1">
                <a:spLocks noRot="1" noChangeAspect="1" noMove="1" noResize="1" noEditPoints="1" noAdjustHandles="1" noChangeArrowheads="1" noChangeShapeType="1" noTextEdit="1"/>
              </p:cNvSpPr>
              <p:nvPr/>
            </p:nvSpPr>
            <p:spPr>
              <a:xfrm>
                <a:off x="6529137" y="1887253"/>
                <a:ext cx="5454316" cy="1224694"/>
              </a:xfrm>
              <a:prstGeom prst="rect">
                <a:avLst/>
              </a:prstGeom>
              <a:blipFill>
                <a:blip r:embed="rId3"/>
                <a:stretch>
                  <a:fillRect t="-2062" b="-72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5DE6638-50F1-5843-AF9B-A3F347211667}"/>
                  </a:ext>
                </a:extLst>
              </p:cNvPr>
              <p:cNvSpPr txBox="1"/>
              <p:nvPr/>
            </p:nvSpPr>
            <p:spPr>
              <a:xfrm>
                <a:off x="6529137" y="3111947"/>
                <a:ext cx="5871411" cy="1501693"/>
              </a:xfrm>
              <a:prstGeom prst="rect">
                <a:avLst/>
              </a:prstGeom>
              <a:noFill/>
            </p:spPr>
            <p:txBody>
              <a:bodyPr wrap="square" rtlCol="0">
                <a:spAutoFit/>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h</m:t>
                        </m:r>
                      </m:e>
                      <m:sub>
                        <m:r>
                          <a:rPr lang="en-US" b="0" i="1" smtClean="0">
                            <a:latin typeface="Cambria Math" panose="02040503050406030204" pitchFamily="18" charset="0"/>
                          </a:rPr>
                          <m:t>𝐹</m:t>
                        </m:r>
                        <m:r>
                          <a:rPr lang="en-US" i="1">
                            <a:latin typeface="Cambria Math" panose="02040503050406030204" pitchFamily="18" charset="0"/>
                          </a:rPr>
                          <m:t>,</m:t>
                        </m:r>
                        <m:r>
                          <a:rPr lang="en-US" i="1">
                            <a:latin typeface="Cambria Math" panose="02040503050406030204" pitchFamily="18" charset="0"/>
                          </a:rPr>
                          <m:t>𝑡</m:t>
                        </m:r>
                      </m:sub>
                    </m:sSub>
                  </m:oMath>
                </a14:m>
                <a:r>
                  <a:rPr lang="en-US" dirty="0"/>
                  <a:t>:variance of deferred return</a:t>
                </a: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h</m:t>
                        </m:r>
                      </m:e>
                      <m:sub>
                        <m:r>
                          <a:rPr lang="en-US" b="0" i="1" smtClean="0">
                            <a:latin typeface="Cambria Math" panose="02040503050406030204" pitchFamily="18" charset="0"/>
                          </a:rPr>
                          <m:t>𝐹</m:t>
                        </m:r>
                        <m:r>
                          <a:rPr lang="en-US" i="1">
                            <a:latin typeface="Cambria Math" panose="02040503050406030204" pitchFamily="18" charset="0"/>
                          </a:rPr>
                          <m:t>,</m:t>
                        </m:r>
                        <m:r>
                          <a:rPr lang="en-US" i="1">
                            <a:latin typeface="Cambria Math" panose="02040503050406030204" pitchFamily="18" charset="0"/>
                          </a:rPr>
                          <m:t>𝑡</m:t>
                        </m:r>
                        <m:r>
                          <a:rPr lang="en-US" b="0" i="1" smtClean="0">
                            <a:latin typeface="Cambria Math" panose="02040503050406030204" pitchFamily="18" charset="0"/>
                          </a:rPr>
                          <m:t>−1</m:t>
                        </m:r>
                      </m:sub>
                    </m:sSub>
                  </m:oMath>
                </a14:m>
                <a:r>
                  <a:rPr lang="en-US" dirty="0"/>
                  <a:t>: 1 period lag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h</m:t>
                        </m:r>
                      </m:e>
                      <m:sub>
                        <m:r>
                          <a:rPr lang="en-US" b="0" i="1" smtClean="0">
                            <a:latin typeface="Cambria Math" panose="02040503050406030204" pitchFamily="18" charset="0"/>
                          </a:rPr>
                          <m:t>𝐹</m:t>
                        </m:r>
                        <m:r>
                          <a:rPr lang="en-US" i="1">
                            <a:latin typeface="Cambria Math" panose="02040503050406030204" pitchFamily="18" charset="0"/>
                          </a:rPr>
                          <m:t>,</m:t>
                        </m:r>
                        <m:r>
                          <a:rPr lang="en-US" i="1">
                            <a:latin typeface="Cambria Math" panose="02040503050406030204" pitchFamily="18" charset="0"/>
                          </a:rPr>
                          <m:t>𝑡</m:t>
                        </m:r>
                      </m:sub>
                    </m:sSub>
                  </m:oMath>
                </a14:m>
                <a:endParaRPr lang="en-US" dirty="0"/>
              </a:p>
              <a:p>
                <a14:m>
                  <m:oMath xmlns:m="http://schemas.openxmlformats.org/officeDocument/2006/math">
                    <m:sSub>
                      <m:sSubPr>
                        <m:ctrlPr>
                          <a:rPr lang="en-US" i="1">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𝜂</m:t>
                        </m:r>
                      </m:e>
                      <m:sub>
                        <m:r>
                          <a:rPr lang="en-US" b="0" i="1" smtClean="0">
                            <a:latin typeface="Cambria Math" panose="02040503050406030204" pitchFamily="18" charset="0"/>
                          </a:rPr>
                          <m:t>𝑡</m:t>
                        </m:r>
                        <m:r>
                          <a:rPr lang="en-US" b="0" i="1" smtClean="0">
                            <a:latin typeface="Cambria Math" panose="02040503050406030204" pitchFamily="18" charset="0"/>
                          </a:rPr>
                          <m:t>−1</m:t>
                        </m:r>
                      </m:sub>
                    </m:sSub>
                    <m:r>
                      <m:rPr>
                        <m:nor/>
                      </m:rPr>
                      <a:rPr lang="en-US" b="0" i="0" smtClean="0">
                        <a:latin typeface="Cambria Math" panose="02040503050406030204" pitchFamily="18" charset="0"/>
                      </a:rPr>
                      <m:t>: </m:t>
                    </m:r>
                    <m:r>
                      <m:rPr>
                        <m:nor/>
                      </m:rPr>
                      <a:rPr lang="en-US" dirty="0"/>
                      <m:t>1 </m:t>
                    </m:r>
                    <m:r>
                      <m:rPr>
                        <m:nor/>
                      </m:rPr>
                      <a:rPr lang="en-US" dirty="0"/>
                      <m:t>period</m:t>
                    </m:r>
                    <m:r>
                      <m:rPr>
                        <m:nor/>
                      </m:rPr>
                      <a:rPr lang="en-US" dirty="0"/>
                      <m:t> </m:t>
                    </m:r>
                    <m:r>
                      <m:rPr>
                        <m:nor/>
                      </m:rPr>
                      <a:rPr lang="en-US" dirty="0"/>
                      <m:t>lag</m:t>
                    </m:r>
                    <m:r>
                      <m:rPr>
                        <m:nor/>
                      </m:rPr>
                      <a:rPr lang="en-US" dirty="0"/>
                      <m:t> </m:t>
                    </m:r>
                    <m:r>
                      <m:rPr>
                        <m:nor/>
                      </m:rPr>
                      <a:rPr lang="en-US" dirty="0"/>
                      <m:t>of</m:t>
                    </m:r>
                  </m:oMath>
                </a14:m>
                <a:r>
                  <a:rPr lang="en-US" dirty="0"/>
                  <a:t> residual form deferred forward equation</a:t>
                </a:r>
              </a:p>
              <a:p>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𝑧</m:t>
                        </m:r>
                      </m:e>
                      <m:sub>
                        <m:r>
                          <a:rPr lang="en-US" i="1">
                            <a:latin typeface="Cambria Math" panose="02040503050406030204" pitchFamily="18" charset="0"/>
                          </a:rPr>
                          <m:t>𝑡</m:t>
                        </m:r>
                        <m:r>
                          <a:rPr lang="en-US" i="1">
                            <a:latin typeface="Cambria Math" panose="02040503050406030204" pitchFamily="18" charset="0"/>
                          </a:rPr>
                          <m:t>−1</m:t>
                        </m:r>
                      </m:sub>
                    </m:sSub>
                  </m:oMath>
                </a14:m>
                <a:r>
                  <a:rPr lang="en-US" dirty="0"/>
                  <a:t>: </a:t>
                </a:r>
                <a14:m>
                  <m:oMath xmlns:m="http://schemas.openxmlformats.org/officeDocument/2006/math">
                    <m:r>
                      <m:rPr>
                        <m:nor/>
                      </m:rPr>
                      <a:rPr lang="en-US" dirty="0"/>
                      <m:t>1 </m:t>
                    </m:r>
                    <m:r>
                      <m:rPr>
                        <m:nor/>
                      </m:rPr>
                      <a:rPr lang="en-US" dirty="0"/>
                      <m:t>period</m:t>
                    </m:r>
                    <m:r>
                      <m:rPr>
                        <m:nor/>
                      </m:rPr>
                      <a:rPr lang="en-US" dirty="0"/>
                      <m:t> </m:t>
                    </m:r>
                    <m:r>
                      <m:rPr>
                        <m:nor/>
                      </m:rPr>
                      <a:rPr lang="en-US" dirty="0"/>
                      <m:t>lag</m:t>
                    </m:r>
                    <m:r>
                      <m:rPr>
                        <m:nor/>
                      </m:rPr>
                      <a:rPr lang="en-US" dirty="0"/>
                      <m:t> </m:t>
                    </m:r>
                    <m:r>
                      <m:rPr>
                        <m:nor/>
                      </m:rPr>
                      <a:rPr lang="en-US" dirty="0"/>
                      <m:t>of</m:t>
                    </m:r>
                  </m:oMath>
                </a14:m>
                <a:r>
                  <a:rPr lang="en-US" dirty="0"/>
                  <a:t> backwardation</a:t>
                </a:r>
              </a:p>
            </p:txBody>
          </p:sp>
        </mc:Choice>
        <mc:Fallback xmlns="">
          <p:sp>
            <p:nvSpPr>
              <p:cNvPr id="5" name="TextBox 4">
                <a:extLst>
                  <a:ext uri="{FF2B5EF4-FFF2-40B4-BE49-F238E27FC236}">
                    <a16:creationId xmlns:a16="http://schemas.microsoft.com/office/drawing/2014/main" id="{95DE6638-50F1-5843-AF9B-A3F347211667}"/>
                  </a:ext>
                </a:extLst>
              </p:cNvPr>
              <p:cNvSpPr txBox="1">
                <a:spLocks noRot="1" noChangeAspect="1" noMove="1" noResize="1" noEditPoints="1" noAdjustHandles="1" noChangeArrowheads="1" noChangeShapeType="1" noTextEdit="1"/>
              </p:cNvSpPr>
              <p:nvPr/>
            </p:nvSpPr>
            <p:spPr>
              <a:xfrm>
                <a:off x="6529137" y="3111947"/>
                <a:ext cx="5871411" cy="1501693"/>
              </a:xfrm>
              <a:prstGeom prst="rect">
                <a:avLst/>
              </a:prstGeom>
              <a:blipFill>
                <a:blip r:embed="rId4"/>
                <a:stretch>
                  <a:fillRect l="-648" t="-1681" b="-5882"/>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49B2875E-E279-D146-BD8E-DA8372816F12}"/>
              </a:ext>
            </a:extLst>
          </p:cNvPr>
          <p:cNvSpPr txBox="1"/>
          <p:nvPr/>
        </p:nvSpPr>
        <p:spPr>
          <a:xfrm>
            <a:off x="7279105" y="5007266"/>
            <a:ext cx="4074695" cy="1200329"/>
          </a:xfrm>
          <a:prstGeom prst="rect">
            <a:avLst/>
          </a:prstGeom>
          <a:noFill/>
        </p:spPr>
        <p:txBody>
          <a:bodyPr wrap="square" rtlCol="0">
            <a:spAutoFit/>
          </a:bodyPr>
          <a:lstStyle/>
          <a:p>
            <a:r>
              <a:rPr lang="en-US" dirty="0"/>
              <a:t>percentage difference between the actual futures price and the full-carry price calculated from the spot price, the cost of storage, </a:t>
            </a:r>
            <a:r>
              <a:rPr lang="en-US" i="1" dirty="0"/>
              <a:t>w, </a:t>
            </a:r>
            <a:r>
              <a:rPr lang="en-US" dirty="0"/>
              <a:t>and the interest rate. </a:t>
            </a:r>
          </a:p>
        </p:txBody>
      </p:sp>
    </p:spTree>
    <p:extLst>
      <p:ext uri="{BB962C8B-B14F-4D97-AF65-F5344CB8AC3E}">
        <p14:creationId xmlns:p14="http://schemas.microsoft.com/office/powerpoint/2010/main" val="441976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8EC5-2F78-4E4B-ACFD-7131BF8E84C0}"/>
              </a:ext>
            </a:extLst>
          </p:cNvPr>
          <p:cNvSpPr>
            <a:spLocks noGrp="1"/>
          </p:cNvSpPr>
          <p:nvPr>
            <p:ph type="title"/>
          </p:nvPr>
        </p:nvSpPr>
        <p:spPr/>
        <p:txBody>
          <a:bodyPr/>
          <a:lstStyle/>
          <a:p>
            <a:r>
              <a:rPr lang="en-US" dirty="0"/>
              <a:t>Model: Backwardation Adjusted GARCH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3E5068E-3640-3C4F-93FA-FE83624382F5}"/>
                  </a:ext>
                </a:extLst>
              </p:cNvPr>
              <p:cNvSpPr>
                <a:spLocks noGrp="1"/>
              </p:cNvSpPr>
              <p:nvPr>
                <p:ph idx="1"/>
              </p:nvPr>
            </p:nvSpPr>
            <p:spPr/>
            <p:txBody>
              <a:bodyPr>
                <a:normAutofit/>
              </a:bodyPr>
              <a:lstStyle/>
              <a:p>
                <a:r>
                  <a:rPr lang="en-US" dirty="0"/>
                  <a:t>BAG hedge ratio:</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𝑇</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𝑇</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sup>
                      </m:sSup>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𝑇</m:t>
                              </m:r>
                            </m:sub>
                          </m:sSub>
                        </m:num>
                        <m:den>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den>
                      </m:f>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rPr>
                                <m:t>𝑆</m:t>
                              </m:r>
                              <m:r>
                                <a:rPr lang="en-US" i="1">
                                  <a:latin typeface="Cambria Math" panose="02040503050406030204" pitchFamily="18" charset="0"/>
                                </a:rPr>
                                <m:t>,</m:t>
                              </m:r>
                              <m:r>
                                <a:rPr lang="en-US" i="1">
                                  <a:latin typeface="Cambria Math" panose="02040503050406030204" pitchFamily="18" charset="0"/>
                                </a:rPr>
                                <m:t>𝐹</m:t>
                              </m:r>
                              <m:r>
                                <a:rPr lang="en-US" i="1">
                                  <a:latin typeface="Cambria Math" panose="02040503050406030204" pitchFamily="18" charset="0"/>
                                </a:rPr>
                                <m:t>,</m:t>
                              </m:r>
                              <m:r>
                                <a:rPr lang="en-US" i="1">
                                  <a:latin typeface="Cambria Math" panose="02040503050406030204" pitchFamily="18" charset="0"/>
                                </a:rPr>
                                <m:t>𝑡</m:t>
                              </m:r>
                            </m:sub>
                          </m:sSub>
                        </m:num>
                        <m:den>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𝑆</m:t>
                              </m:r>
                              <m:r>
                                <a:rPr lang="en-US" i="1">
                                  <a:latin typeface="Cambria Math" panose="02040503050406030204" pitchFamily="18" charset="0"/>
                                </a:rPr>
                                <m:t>,</m:t>
                              </m:r>
                              <m:r>
                                <a:rPr lang="en-US" i="1">
                                  <a:latin typeface="Cambria Math" panose="02040503050406030204" pitchFamily="18" charset="0"/>
                                </a:rPr>
                                <m:t>𝑡</m:t>
                              </m:r>
                            </m:sub>
                          </m:sSub>
                        </m:den>
                      </m:f>
                    </m:oMath>
                  </m:oMathPara>
                </a14:m>
                <a:endParaRPr lang="en-US" dirty="0"/>
              </a:p>
              <a:p>
                <a:r>
                  <a:rPr lang="en-US" dirty="0"/>
                  <a:t>OG hedge ratio:</a:t>
                </a:r>
                <a:endParaRPr lang="en-US"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𝑇</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𝑟</m:t>
                          </m:r>
                          <m:d>
                            <m:dPr>
                              <m:ctrlPr>
                                <a:rPr lang="en-US" i="1">
                                  <a:latin typeface="Cambria Math" panose="02040503050406030204" pitchFamily="18" charset="0"/>
                                </a:rPr>
                              </m:ctrlPr>
                            </m:dPr>
                            <m:e>
                              <m:r>
                                <a:rPr lang="en-US" i="1">
                                  <a:latin typeface="Cambria Math" panose="02040503050406030204" pitchFamily="18" charset="0"/>
                                </a:rPr>
                                <m:t>𝑇</m:t>
                              </m:r>
                              <m:r>
                                <a:rPr lang="en-US" i="1">
                                  <a:latin typeface="Cambria Math" panose="02040503050406030204" pitchFamily="18" charset="0"/>
                                </a:rPr>
                                <m:t>−</m:t>
                              </m:r>
                              <m:r>
                                <a:rPr lang="en-US" i="1">
                                  <a:latin typeface="Cambria Math" panose="02040503050406030204" pitchFamily="18" charset="0"/>
                                </a:rPr>
                                <m:t>𝑡</m:t>
                              </m:r>
                            </m:e>
                          </m:d>
                        </m:sup>
                      </m:sSup>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𝜎</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𝐹</m:t>
                                  </m:r>
                                </m:e>
                                <m:sub>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𝑇</m:t>
                                  </m:r>
                                </m:sub>
                              </m:sSub>
                            </m:e>
                          </m:d>
                        </m:num>
                        <m:den>
                          <m:r>
                            <a:rPr lang="en-US" i="1">
                              <a:latin typeface="Cambria Math" panose="02040503050406030204" pitchFamily="18" charset="0"/>
                              <a:ea typeface="Cambria Math" panose="02040503050406030204" pitchFamily="18" charset="0"/>
                            </a:rPr>
                            <m:t>𝜎</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𝑆</m:t>
                                  </m:r>
                                </m:e>
                                <m:sub>
                                  <m:r>
                                    <a:rPr lang="en-US" i="1">
                                      <a:latin typeface="Cambria Math" panose="02040503050406030204" pitchFamily="18" charset="0"/>
                                      <a:ea typeface="Cambria Math" panose="02040503050406030204" pitchFamily="18" charset="0"/>
                                    </a:rPr>
                                    <m:t>𝑡</m:t>
                                  </m:r>
                                </m:sub>
                              </m:sSub>
                            </m:e>
                          </m:d>
                        </m:den>
                      </m:f>
                      <m:r>
                        <a:rPr lang="en-US" i="1">
                          <a:latin typeface="Cambria Math" panose="02040503050406030204" pitchFamily="18" charset="0"/>
                        </a:rPr>
                        <m:t>𝑐𝑜𝑟𝑟</m:t>
                      </m:r>
                      <m:r>
                        <a:rPr lang="en-US" i="1">
                          <a:latin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𝐹</m:t>
                          </m:r>
                        </m:e>
                        <m:sub>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𝑇</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𝑆</m:t>
                          </m:r>
                        </m:e>
                        <m:sub>
                          <m:r>
                            <a:rPr lang="en-US" i="1">
                              <a:latin typeface="Cambria Math" panose="02040503050406030204" pitchFamily="18" charset="0"/>
                              <a:ea typeface="Cambria Math" panose="02040503050406030204" pitchFamily="18" charset="0"/>
                            </a:rPr>
                            <m:t>𝑡</m:t>
                          </m:r>
                        </m:sub>
                      </m:sSub>
                      <m:r>
                        <a:rPr lang="en-US" i="1">
                          <a:latin typeface="Cambria Math" panose="02040503050406030204" pitchFamily="18" charset="0"/>
                        </a:rPr>
                        <m:t>)</m:t>
                      </m:r>
                    </m:oMath>
                  </m:oMathPara>
                </a14:m>
                <a:endParaRPr lang="en-US" dirty="0"/>
              </a:p>
              <a:p>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A3E5068E-3640-3C4F-93FA-FE83624382F5}"/>
                  </a:ext>
                </a:extLst>
              </p:cNvPr>
              <p:cNvSpPr>
                <a:spLocks noGrp="1" noRot="1" noChangeAspect="1" noMove="1" noResize="1" noEditPoints="1" noAdjustHandles="1" noChangeArrowheads="1" noChangeShapeType="1" noTextEdit="1"/>
              </p:cNvSpPr>
              <p:nvPr>
                <p:ph idx="1"/>
              </p:nvPr>
            </p:nvSpPr>
            <p:spPr>
              <a:blipFill>
                <a:blip r:embed="rId2"/>
                <a:stretch>
                  <a:fillRect l="-965" t="-2632"/>
                </a:stretch>
              </a:blipFill>
            </p:spPr>
            <p:txBody>
              <a:bodyPr/>
              <a:lstStyle/>
              <a:p>
                <a:r>
                  <a:rPr lang="en-US">
                    <a:noFill/>
                  </a:rPr>
                  <a:t> </a:t>
                </a:r>
              </a:p>
            </p:txBody>
          </p:sp>
        </mc:Fallback>
      </mc:AlternateContent>
    </p:spTree>
    <p:extLst>
      <p:ext uri="{BB962C8B-B14F-4D97-AF65-F5344CB8AC3E}">
        <p14:creationId xmlns:p14="http://schemas.microsoft.com/office/powerpoint/2010/main" val="2842598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16900-7F92-6447-93AF-C8EFDDE58938}"/>
              </a:ext>
            </a:extLst>
          </p:cNvPr>
          <p:cNvSpPr>
            <a:spLocks noGrp="1"/>
          </p:cNvSpPr>
          <p:nvPr>
            <p:ph type="title"/>
          </p:nvPr>
        </p:nvSpPr>
        <p:spPr>
          <a:xfrm>
            <a:off x="838200" y="365125"/>
            <a:ext cx="10515600" cy="1325563"/>
          </a:xfrm>
        </p:spPr>
        <p:txBody>
          <a:bodyPr/>
          <a:lstStyle/>
          <a:p>
            <a:r>
              <a:rPr lang="en-US" dirty="0"/>
              <a:t>Application of BAG hedge ratio</a:t>
            </a:r>
          </a:p>
        </p:txBody>
      </p:sp>
      <p:sp>
        <p:nvSpPr>
          <p:cNvPr id="3" name="Content Placeholder 2">
            <a:extLst>
              <a:ext uri="{FF2B5EF4-FFF2-40B4-BE49-F238E27FC236}">
                <a16:creationId xmlns:a16="http://schemas.microsoft.com/office/drawing/2014/main" id="{05898EBD-3AA2-C74E-8B30-5B79C76F56AC}"/>
              </a:ext>
            </a:extLst>
          </p:cNvPr>
          <p:cNvSpPr>
            <a:spLocks noGrp="1"/>
          </p:cNvSpPr>
          <p:nvPr>
            <p:ph idx="1"/>
          </p:nvPr>
        </p:nvSpPr>
        <p:spPr>
          <a:xfrm>
            <a:off x="838200" y="1825625"/>
            <a:ext cx="10515600" cy="4351338"/>
          </a:xfrm>
        </p:spPr>
        <p:txBody>
          <a:bodyPr>
            <a:normAutofit/>
          </a:bodyPr>
          <a:lstStyle/>
          <a:p>
            <a:r>
              <a:rPr lang="en-US" sz="2400" dirty="0" err="1"/>
              <a:t>reestimating</a:t>
            </a:r>
            <a:r>
              <a:rPr lang="en-US" sz="2400" dirty="0"/>
              <a:t> the model on a weekly basis. </a:t>
            </a:r>
          </a:p>
          <a:p>
            <a:pPr marL="0" indent="0">
              <a:buNone/>
            </a:pPr>
            <a:r>
              <a:rPr lang="en-US" sz="2400" dirty="0"/>
              <a:t>    use estimated parameters of 3/21/89—8/31/92 period for 7-day period hedge ratio commencing 9/1/92. </a:t>
            </a:r>
          </a:p>
          <a:p>
            <a:pPr marL="0" indent="0">
              <a:buNone/>
            </a:pPr>
            <a:r>
              <a:rPr lang="en-US" sz="2400" dirty="0"/>
              <a:t>    use estimated parameters of 3/21/89—9/7/92 period for 7-day period hedge ratio commencing 9/8/92, and so on. </a:t>
            </a:r>
          </a:p>
          <a:p>
            <a:pPr marL="0" indent="0">
              <a:buNone/>
            </a:pPr>
            <a:r>
              <a:rPr lang="en-US" sz="2000" dirty="0"/>
              <a:t>Ensure hedge ratio estimates are based on information available to MG when it was making its decisions. </a:t>
            </a:r>
          </a:p>
          <a:p>
            <a:pPr marL="0" indent="0">
              <a:buNone/>
            </a:pPr>
            <a:r>
              <a:rPr lang="en-US" sz="2400" dirty="0"/>
              <a:t>Using these parameters, the fitted value of the spot return variance and the spot-deferred return covariances are calculated to determine variance-minimizing hedge ratios. </a:t>
            </a:r>
          </a:p>
          <a:p>
            <a:endParaRPr lang="en-US" sz="2400" dirty="0"/>
          </a:p>
        </p:txBody>
      </p:sp>
    </p:spTree>
    <p:extLst>
      <p:ext uri="{BB962C8B-B14F-4D97-AF65-F5344CB8AC3E}">
        <p14:creationId xmlns:p14="http://schemas.microsoft.com/office/powerpoint/2010/main" val="2332803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88893-E354-AC46-AFD0-A5F343AADF01}"/>
              </a:ext>
            </a:extLst>
          </p:cNvPr>
          <p:cNvSpPr>
            <a:spLocks noGrp="1"/>
          </p:cNvSpPr>
          <p:nvPr>
            <p:ph type="title"/>
          </p:nvPr>
        </p:nvSpPr>
        <p:spPr/>
        <p:txBody>
          <a:bodyPr/>
          <a:lstStyle/>
          <a:p>
            <a:r>
              <a:rPr lang="en-US" dirty="0"/>
              <a:t>Dynamic BAG Hedge Ratio</a:t>
            </a:r>
          </a:p>
        </p:txBody>
      </p:sp>
      <p:sp>
        <p:nvSpPr>
          <p:cNvPr id="3" name="Content Placeholder 2">
            <a:extLst>
              <a:ext uri="{FF2B5EF4-FFF2-40B4-BE49-F238E27FC236}">
                <a16:creationId xmlns:a16="http://schemas.microsoft.com/office/drawing/2014/main" id="{79ECCDC4-D97B-3741-B161-9BF142841346}"/>
              </a:ext>
            </a:extLst>
          </p:cNvPr>
          <p:cNvSpPr>
            <a:spLocks noGrp="1"/>
          </p:cNvSpPr>
          <p:nvPr>
            <p:ph idx="1"/>
          </p:nvPr>
        </p:nvSpPr>
        <p:spPr>
          <a:xfrm>
            <a:off x="838201" y="1825625"/>
            <a:ext cx="2819400" cy="4351338"/>
          </a:xfrm>
        </p:spPr>
        <p:txBody>
          <a:bodyPr>
            <a:normAutofit fontScale="92500" lnSpcReduction="20000"/>
          </a:bodyPr>
          <a:lstStyle/>
          <a:p>
            <a:pPr marL="0" indent="0">
              <a:buNone/>
            </a:pPr>
            <a:r>
              <a:rPr lang="en-US" sz="2000" dirty="0"/>
              <a:t>09/1992—06/1993: </a:t>
            </a:r>
          </a:p>
          <a:p>
            <a:pPr marL="0" indent="0">
              <a:buNone/>
            </a:pPr>
            <a:r>
              <a:rPr lang="en-US" sz="2000" dirty="0"/>
              <a:t>BAG hedge ratios ~0.5</a:t>
            </a:r>
          </a:p>
          <a:p>
            <a:pPr marL="0" indent="0">
              <a:buNone/>
            </a:pPr>
            <a:endParaRPr lang="en-US" sz="2000" dirty="0"/>
          </a:p>
          <a:p>
            <a:pPr marL="0" indent="0">
              <a:buNone/>
            </a:pPr>
            <a:r>
              <a:rPr lang="en-US" sz="2000" dirty="0"/>
              <a:t>06/1993—12/1993: </a:t>
            </a:r>
          </a:p>
          <a:p>
            <a:pPr marL="0" indent="0">
              <a:buNone/>
            </a:pPr>
            <a:r>
              <a:rPr lang="en-US" sz="2000" dirty="0"/>
              <a:t>BAG hedge ratios </a:t>
            </a:r>
          </a:p>
          <a:p>
            <a:pPr marL="0" indent="0">
              <a:buNone/>
            </a:pPr>
            <a:r>
              <a:rPr lang="en-US" sz="2000" dirty="0"/>
              <a:t>~(0.5, 0.6)</a:t>
            </a:r>
          </a:p>
          <a:p>
            <a:pPr marL="0" indent="0">
              <a:buNone/>
            </a:pPr>
            <a:endParaRPr lang="en-US" sz="2000" dirty="0"/>
          </a:p>
          <a:p>
            <a:pPr marL="0" indent="0">
              <a:buNone/>
            </a:pPr>
            <a:r>
              <a:rPr lang="en-US" sz="2000" dirty="0"/>
              <a:t>Barrel-for-barrel hedge was strongly </a:t>
            </a:r>
            <a:r>
              <a:rPr lang="en-US" sz="2000" dirty="0" err="1"/>
              <a:t>overhedged</a:t>
            </a:r>
            <a:endParaRPr lang="en-US" sz="2000" dirty="0"/>
          </a:p>
          <a:p>
            <a:pPr marL="0" indent="0">
              <a:buNone/>
            </a:pPr>
            <a:endParaRPr lang="en-US" sz="2000" dirty="0"/>
          </a:p>
          <a:p>
            <a:pPr marL="0" indent="0">
              <a:buNone/>
            </a:pPr>
            <a:r>
              <a:rPr lang="en-US" sz="2000" dirty="0"/>
              <a:t>these results provide strong evidence that the barrel-for-barrel strategy did not substantially reduce MG's risk. </a:t>
            </a:r>
            <a:endParaRPr lang="en-US" sz="1600" dirty="0"/>
          </a:p>
          <a:p>
            <a:pPr marL="0" indent="0">
              <a:buNone/>
            </a:pPr>
            <a:endParaRPr lang="en-US" sz="2000" dirty="0"/>
          </a:p>
        </p:txBody>
      </p:sp>
      <p:pic>
        <p:nvPicPr>
          <p:cNvPr id="4" name="Picture 3">
            <a:extLst>
              <a:ext uri="{FF2B5EF4-FFF2-40B4-BE49-F238E27FC236}">
                <a16:creationId xmlns:a16="http://schemas.microsoft.com/office/drawing/2014/main" id="{CF309EAA-C15B-0945-BF7C-222EEB5C01F7}"/>
              </a:ext>
            </a:extLst>
          </p:cNvPr>
          <p:cNvPicPr>
            <a:picLocks noChangeAspect="1"/>
          </p:cNvPicPr>
          <p:nvPr/>
        </p:nvPicPr>
        <p:blipFill>
          <a:blip r:embed="rId2"/>
          <a:stretch>
            <a:fillRect/>
          </a:stretch>
        </p:blipFill>
        <p:spPr>
          <a:xfrm>
            <a:off x="4106744" y="1552438"/>
            <a:ext cx="7838284" cy="5150286"/>
          </a:xfrm>
          <a:prstGeom prst="rect">
            <a:avLst/>
          </a:prstGeom>
        </p:spPr>
      </p:pic>
    </p:spTree>
    <p:extLst>
      <p:ext uri="{BB962C8B-B14F-4D97-AF65-F5344CB8AC3E}">
        <p14:creationId xmlns:p14="http://schemas.microsoft.com/office/powerpoint/2010/main" val="2563221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530C4-8633-9148-AFB0-35A323777C89}"/>
              </a:ext>
            </a:extLst>
          </p:cNvPr>
          <p:cNvSpPr>
            <a:spLocks noGrp="1"/>
          </p:cNvSpPr>
          <p:nvPr>
            <p:ph type="title"/>
          </p:nvPr>
        </p:nvSpPr>
        <p:spPr/>
        <p:txBody>
          <a:bodyPr/>
          <a:lstStyle/>
          <a:p>
            <a:r>
              <a:rPr lang="en-US" dirty="0"/>
              <a:t>Comparison between Barrel-to-barrel and BAG Method</a:t>
            </a:r>
          </a:p>
        </p:txBody>
      </p:sp>
      <p:pic>
        <p:nvPicPr>
          <p:cNvPr id="4" name="Picture 3">
            <a:extLst>
              <a:ext uri="{FF2B5EF4-FFF2-40B4-BE49-F238E27FC236}">
                <a16:creationId xmlns:a16="http://schemas.microsoft.com/office/drawing/2014/main" id="{30C0AEC6-112E-1F4A-BD24-F5E006379383}"/>
              </a:ext>
            </a:extLst>
          </p:cNvPr>
          <p:cNvPicPr>
            <a:picLocks noChangeAspect="1"/>
          </p:cNvPicPr>
          <p:nvPr/>
        </p:nvPicPr>
        <p:blipFill>
          <a:blip r:embed="rId2"/>
          <a:stretch>
            <a:fillRect/>
          </a:stretch>
        </p:blipFill>
        <p:spPr>
          <a:xfrm>
            <a:off x="4140678" y="1413184"/>
            <a:ext cx="8051321" cy="5322413"/>
          </a:xfrm>
          <a:prstGeom prst="rect">
            <a:avLst/>
          </a:prstGeom>
        </p:spPr>
      </p:pic>
      <p:sp>
        <p:nvSpPr>
          <p:cNvPr id="6" name="Content Placeholder 5">
            <a:extLst>
              <a:ext uri="{FF2B5EF4-FFF2-40B4-BE49-F238E27FC236}">
                <a16:creationId xmlns:a16="http://schemas.microsoft.com/office/drawing/2014/main" id="{5331012A-2A07-AE4A-9939-386A0807086C}"/>
              </a:ext>
            </a:extLst>
          </p:cNvPr>
          <p:cNvSpPr>
            <a:spLocks noGrp="1"/>
          </p:cNvSpPr>
          <p:nvPr>
            <p:ph idx="1"/>
          </p:nvPr>
        </p:nvSpPr>
        <p:spPr>
          <a:xfrm>
            <a:off x="838200" y="2037473"/>
            <a:ext cx="2301815" cy="4351338"/>
          </a:xfrm>
        </p:spPr>
        <p:txBody>
          <a:bodyPr>
            <a:noAutofit/>
          </a:bodyPr>
          <a:lstStyle/>
          <a:p>
            <a:pPr marL="0" indent="0">
              <a:buNone/>
            </a:pPr>
            <a:r>
              <a:rPr lang="en-US" sz="2000" dirty="0"/>
              <a:t>the ratio between the variance of the barrel-for-barrel hedge and that of the </a:t>
            </a:r>
            <a:r>
              <a:rPr lang="en-US" sz="2000" dirty="0" err="1"/>
              <a:t>vari</a:t>
            </a:r>
            <a:r>
              <a:rPr lang="en-US" sz="2000" dirty="0"/>
              <a:t>- </a:t>
            </a:r>
            <a:r>
              <a:rPr lang="en-US" sz="2000" dirty="0" err="1"/>
              <a:t>ance</a:t>
            </a:r>
            <a:r>
              <a:rPr lang="en-US" sz="2000" dirty="0"/>
              <a:t>-minimizing hedge for the 13—15-month maturities. </a:t>
            </a:r>
          </a:p>
          <a:p>
            <a:pPr marL="0" indent="0">
              <a:buNone/>
            </a:pPr>
            <a:r>
              <a:rPr lang="en-US" sz="2000" dirty="0"/>
              <a:t>Ratio range: 1.19 - 4.50</a:t>
            </a:r>
          </a:p>
          <a:p>
            <a:pPr marL="0" indent="0">
              <a:buNone/>
            </a:pPr>
            <a:endParaRPr lang="en-US" sz="2000" dirty="0"/>
          </a:p>
          <a:p>
            <a:pPr marL="0" indent="0">
              <a:buNone/>
            </a:pPr>
            <a:r>
              <a:rPr lang="en-US" sz="2000" dirty="0"/>
              <a:t>MG bore 19 - 350% more risk than was necessary </a:t>
            </a:r>
          </a:p>
        </p:txBody>
      </p:sp>
    </p:spTree>
    <p:extLst>
      <p:ext uri="{BB962C8B-B14F-4D97-AF65-F5344CB8AC3E}">
        <p14:creationId xmlns:p14="http://schemas.microsoft.com/office/powerpoint/2010/main" val="1806150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530C4-8633-9148-AFB0-35A323777C89}"/>
              </a:ext>
            </a:extLst>
          </p:cNvPr>
          <p:cNvSpPr>
            <a:spLocks noGrp="1"/>
          </p:cNvSpPr>
          <p:nvPr>
            <p:ph type="title"/>
          </p:nvPr>
        </p:nvSpPr>
        <p:spPr/>
        <p:txBody>
          <a:bodyPr/>
          <a:lstStyle/>
          <a:p>
            <a:r>
              <a:rPr lang="en-US" dirty="0"/>
              <a:t>Comparison between Barrel-to-barrel and Unhedged Method</a:t>
            </a:r>
          </a:p>
        </p:txBody>
      </p:sp>
      <p:sp>
        <p:nvSpPr>
          <p:cNvPr id="6" name="Content Placeholder 5">
            <a:extLst>
              <a:ext uri="{FF2B5EF4-FFF2-40B4-BE49-F238E27FC236}">
                <a16:creationId xmlns:a16="http://schemas.microsoft.com/office/drawing/2014/main" id="{5331012A-2A07-AE4A-9939-386A0807086C}"/>
              </a:ext>
            </a:extLst>
          </p:cNvPr>
          <p:cNvSpPr>
            <a:spLocks noGrp="1"/>
          </p:cNvSpPr>
          <p:nvPr>
            <p:ph idx="1"/>
          </p:nvPr>
        </p:nvSpPr>
        <p:spPr>
          <a:xfrm>
            <a:off x="838200" y="1966643"/>
            <a:ext cx="2802147" cy="4351338"/>
          </a:xfrm>
        </p:spPr>
        <p:txBody>
          <a:bodyPr>
            <a:noAutofit/>
          </a:bodyPr>
          <a:lstStyle/>
          <a:p>
            <a:pPr marL="0" indent="0">
              <a:buNone/>
            </a:pPr>
            <a:r>
              <a:rPr lang="en-US" sz="2000" dirty="0"/>
              <a:t>at times it was larger than the variance of the unhedged forward contracts. </a:t>
            </a:r>
          </a:p>
          <a:p>
            <a:pPr marL="0" indent="0">
              <a:buNone/>
            </a:pPr>
            <a:endParaRPr lang="en-US" dirty="0"/>
          </a:p>
          <a:p>
            <a:pPr marL="0" indent="0">
              <a:buNone/>
            </a:pPr>
            <a:endParaRPr lang="en-US" dirty="0"/>
          </a:p>
          <a:p>
            <a:pPr marL="0" indent="0">
              <a:buNone/>
            </a:pPr>
            <a:r>
              <a:rPr lang="en-US" sz="2000" dirty="0"/>
              <a:t>Variance minimizing ratio far less than 1</a:t>
            </a:r>
          </a:p>
        </p:txBody>
      </p:sp>
      <p:pic>
        <p:nvPicPr>
          <p:cNvPr id="3" name="Picture 2">
            <a:extLst>
              <a:ext uri="{FF2B5EF4-FFF2-40B4-BE49-F238E27FC236}">
                <a16:creationId xmlns:a16="http://schemas.microsoft.com/office/drawing/2014/main" id="{1F6E2390-B3CD-4B4B-8F44-B2D9E03442D8}"/>
              </a:ext>
            </a:extLst>
          </p:cNvPr>
          <p:cNvPicPr>
            <a:picLocks noChangeAspect="1"/>
          </p:cNvPicPr>
          <p:nvPr/>
        </p:nvPicPr>
        <p:blipFill>
          <a:blip r:embed="rId2"/>
          <a:stretch>
            <a:fillRect/>
          </a:stretch>
        </p:blipFill>
        <p:spPr>
          <a:xfrm>
            <a:off x="4337863" y="1518249"/>
            <a:ext cx="7854137" cy="5150757"/>
          </a:xfrm>
          <a:prstGeom prst="rect">
            <a:avLst/>
          </a:prstGeom>
        </p:spPr>
      </p:pic>
    </p:spTree>
    <p:extLst>
      <p:ext uri="{BB962C8B-B14F-4D97-AF65-F5344CB8AC3E}">
        <p14:creationId xmlns:p14="http://schemas.microsoft.com/office/powerpoint/2010/main" val="2323591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530C4-8633-9148-AFB0-35A323777C89}"/>
              </a:ext>
            </a:extLst>
          </p:cNvPr>
          <p:cNvSpPr>
            <a:spLocks noGrp="1"/>
          </p:cNvSpPr>
          <p:nvPr>
            <p:ph type="title"/>
          </p:nvPr>
        </p:nvSpPr>
        <p:spPr/>
        <p:txBody>
          <a:bodyPr/>
          <a:lstStyle/>
          <a:p>
            <a:r>
              <a:rPr lang="en-US" dirty="0"/>
              <a:t>Conclusion from BAG model</a:t>
            </a:r>
          </a:p>
        </p:txBody>
      </p:sp>
      <p:sp>
        <p:nvSpPr>
          <p:cNvPr id="3" name="Content Placeholder 2">
            <a:extLst>
              <a:ext uri="{FF2B5EF4-FFF2-40B4-BE49-F238E27FC236}">
                <a16:creationId xmlns:a16="http://schemas.microsoft.com/office/drawing/2014/main" id="{E8E8B0E5-1F7A-DD4B-973B-5F13090FFFB7}"/>
              </a:ext>
            </a:extLst>
          </p:cNvPr>
          <p:cNvSpPr>
            <a:spLocks noGrp="1"/>
          </p:cNvSpPr>
          <p:nvPr>
            <p:ph idx="1"/>
          </p:nvPr>
        </p:nvSpPr>
        <p:spPr>
          <a:xfrm>
            <a:off x="838200" y="1690688"/>
            <a:ext cx="10515600" cy="4802187"/>
          </a:xfrm>
        </p:spPr>
        <p:txBody>
          <a:bodyPr>
            <a:normAutofit fontScale="70000" lnSpcReduction="20000"/>
          </a:bodyPr>
          <a:lstStyle/>
          <a:p>
            <a:pPr>
              <a:lnSpc>
                <a:spcPct val="120000"/>
              </a:lnSpc>
            </a:pPr>
            <a:r>
              <a:rPr lang="en-US" dirty="0"/>
              <a:t>Barrel-to-barrel strategy---</a:t>
            </a:r>
            <a:r>
              <a:rPr lang="en-US" dirty="0" err="1"/>
              <a:t>Overhedging</a:t>
            </a:r>
            <a:r>
              <a:rPr lang="en-US" dirty="0"/>
              <a:t> Problem:</a:t>
            </a:r>
          </a:p>
          <a:p>
            <a:pPr marL="0" indent="0">
              <a:lnSpc>
                <a:spcPct val="120000"/>
              </a:lnSpc>
              <a:buNone/>
            </a:pPr>
            <a:r>
              <a:rPr lang="en-US" dirty="0"/>
              <a:t>---</a:t>
            </a:r>
            <a:r>
              <a:rPr lang="en-US" b="1" dirty="0"/>
              <a:t>Bear more risk</a:t>
            </a:r>
            <a:r>
              <a:rPr lang="en-US" dirty="0"/>
              <a:t>(larger vol): </a:t>
            </a:r>
          </a:p>
          <a:p>
            <a:pPr marL="0" indent="0">
              <a:lnSpc>
                <a:spcPct val="120000"/>
              </a:lnSpc>
              <a:buNone/>
            </a:pPr>
            <a:r>
              <a:rPr lang="en-US" dirty="0"/>
              <a:t>     The barrel-for-barrel strategy was at least 2—4 times riskier than the variance-minimized position</a:t>
            </a:r>
          </a:p>
          <a:p>
            <a:pPr marL="0" indent="0">
              <a:lnSpc>
                <a:spcPct val="120000"/>
              </a:lnSpc>
              <a:buNone/>
            </a:pPr>
            <a:r>
              <a:rPr lang="en-US" dirty="0"/>
              <a:t>---</a:t>
            </a:r>
            <a:r>
              <a:rPr lang="en-US" b="1" dirty="0"/>
              <a:t>Result in substantial kurtosis</a:t>
            </a:r>
            <a:r>
              <a:rPr lang="en-US" dirty="0"/>
              <a:t>(fat tail) : </a:t>
            </a:r>
          </a:p>
          <a:p>
            <a:pPr marL="0" indent="0">
              <a:lnSpc>
                <a:spcPct val="120000"/>
              </a:lnSpc>
              <a:buNone/>
            </a:pPr>
            <a:r>
              <a:rPr lang="en-US" dirty="0"/>
              <a:t>     GARCH model shows crude oil returns follow a </a:t>
            </a:r>
            <a:r>
              <a:rPr lang="en-US" i="1" dirty="0"/>
              <a:t>t</a:t>
            </a:r>
            <a:r>
              <a:rPr lang="en-US" dirty="0"/>
              <a:t> distribution with 5 degree of freedom; the excessive spot crude oil futures position impose substantially more kurtosis on the firm.</a:t>
            </a:r>
          </a:p>
          <a:p>
            <a:pPr marL="0" indent="0">
              <a:lnSpc>
                <a:spcPct val="120000"/>
              </a:lnSpc>
              <a:buNone/>
            </a:pPr>
            <a:r>
              <a:rPr lang="en-US" dirty="0"/>
              <a:t>---</a:t>
            </a:r>
            <a:r>
              <a:rPr lang="en-US" b="1" dirty="0"/>
              <a:t>Vulnerable to steepening of crude oil term structure: </a:t>
            </a:r>
            <a:r>
              <a:rPr lang="en-US" dirty="0"/>
              <a:t>only hedge 1 side of </a:t>
            </a:r>
            <a:r>
              <a:rPr lang="en-US" dirty="0" err="1"/>
              <a:t>th</a:t>
            </a:r>
            <a:r>
              <a:rPr lang="en-US" dirty="0"/>
              <a:t> trade</a:t>
            </a:r>
          </a:p>
          <a:p>
            <a:pPr marL="0" indent="0">
              <a:lnSpc>
                <a:spcPct val="120000"/>
              </a:lnSpc>
              <a:buNone/>
            </a:pPr>
            <a:r>
              <a:rPr lang="en-US" dirty="0"/>
              <a:t>---</a:t>
            </a:r>
            <a:r>
              <a:rPr lang="en-US" b="1" dirty="0"/>
              <a:t>Liquidity problem: </a:t>
            </a:r>
            <a:endParaRPr lang="en-US" dirty="0"/>
          </a:p>
          <a:p>
            <a:pPr marL="0" indent="0">
              <a:lnSpc>
                <a:spcPct val="120000"/>
              </a:lnSpc>
              <a:buNone/>
            </a:pPr>
            <a:r>
              <a:rPr lang="en-US" dirty="0"/>
              <a:t>     Its futures contracts were marked to market daily. As a result, the firm needed cash to finance margin calls as the nearby futures price fell in late 1993. It was the inability to finance these margin flows that forced the firm to seek assistance from its bankers.</a:t>
            </a:r>
          </a:p>
        </p:txBody>
      </p:sp>
    </p:spTree>
    <p:extLst>
      <p:ext uri="{BB962C8B-B14F-4D97-AF65-F5344CB8AC3E}">
        <p14:creationId xmlns:p14="http://schemas.microsoft.com/office/powerpoint/2010/main" val="1404247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530C4-8633-9148-AFB0-35A323777C89}"/>
              </a:ext>
            </a:extLst>
          </p:cNvPr>
          <p:cNvSpPr>
            <a:spLocks noGrp="1"/>
          </p:cNvSpPr>
          <p:nvPr>
            <p:ph type="title"/>
          </p:nvPr>
        </p:nvSpPr>
        <p:spPr/>
        <p:txBody>
          <a:bodyPr/>
          <a:lstStyle/>
          <a:p>
            <a:r>
              <a:rPr lang="en-US" dirty="0"/>
              <a:t>Add Embedded Option Features</a:t>
            </a:r>
          </a:p>
        </p:txBody>
      </p:sp>
      <p:sp>
        <p:nvSpPr>
          <p:cNvPr id="3" name="Content Placeholder 2">
            <a:extLst>
              <a:ext uri="{FF2B5EF4-FFF2-40B4-BE49-F238E27FC236}">
                <a16:creationId xmlns:a16="http://schemas.microsoft.com/office/drawing/2014/main" id="{E8E8B0E5-1F7A-DD4B-973B-5F13090FFFB7}"/>
              </a:ext>
            </a:extLst>
          </p:cNvPr>
          <p:cNvSpPr>
            <a:spLocks noGrp="1"/>
          </p:cNvSpPr>
          <p:nvPr>
            <p:ph idx="1"/>
          </p:nvPr>
        </p:nvSpPr>
        <p:spPr/>
        <p:txBody>
          <a:bodyPr>
            <a:normAutofit/>
          </a:bodyPr>
          <a:lstStyle/>
          <a:p>
            <a:r>
              <a:rPr lang="en-US" sz="2000" dirty="0"/>
              <a:t>the firm-fixed supply contracts </a:t>
            </a:r>
            <a:r>
              <a:rPr lang="en-US" sz="2000" dirty="0" err="1"/>
              <a:t>permited</a:t>
            </a:r>
            <a:r>
              <a:rPr lang="en-US" sz="2000" dirty="0"/>
              <a:t> the buyers to terminate their contracts and, upon termination, receive one-half of the difference between the prevailing spot price (measured by the nearby futures price) and the fixed price established in the contract times the volume remaining under the contract.</a:t>
            </a:r>
          </a:p>
          <a:p>
            <a:pPr marL="0" indent="0">
              <a:buNone/>
            </a:pPr>
            <a:endParaRPr lang="en-US" sz="2000" dirty="0"/>
          </a:p>
          <a:p>
            <a:r>
              <a:rPr lang="en-US" sz="2000" dirty="0"/>
              <a:t>If the barrel-for-barrel position increases variance in the absence of the embedded option, it increases the variance if the contract includes the option as well. The option feature mitigates the </a:t>
            </a:r>
            <a:r>
              <a:rPr lang="en-US" sz="2000" dirty="0" err="1"/>
              <a:t>overhedging</a:t>
            </a:r>
            <a:r>
              <a:rPr lang="en-US" sz="2000" dirty="0"/>
              <a:t> somewhat, but not enough to turn the barrel-for-barrel strategy into a true hedge. </a:t>
            </a:r>
          </a:p>
          <a:p>
            <a:endParaRPr lang="en-US" sz="2000" dirty="0"/>
          </a:p>
          <a:p>
            <a:r>
              <a:rPr lang="en-US" sz="2000" dirty="0"/>
              <a:t>Conclusion: the options embedded explicitly in MG’s firm-fixed contracts cannot reverse, and </a:t>
            </a:r>
            <a:r>
              <a:rPr lang="en-US" sz="2000"/>
              <a:t>may worsen </a:t>
            </a:r>
            <a:r>
              <a:rPr lang="en-US" sz="2000" dirty="0"/>
              <a:t>the problem.</a:t>
            </a:r>
          </a:p>
          <a:p>
            <a:endParaRPr lang="en-US" sz="2000" dirty="0"/>
          </a:p>
        </p:txBody>
      </p:sp>
    </p:spTree>
    <p:extLst>
      <p:ext uri="{BB962C8B-B14F-4D97-AF65-F5344CB8AC3E}">
        <p14:creationId xmlns:p14="http://schemas.microsoft.com/office/powerpoint/2010/main" val="246920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530C4-8633-9148-AFB0-35A323777C89}"/>
              </a:ext>
            </a:extLst>
          </p:cNvPr>
          <p:cNvSpPr>
            <a:spLocks noGrp="1"/>
          </p:cNvSpPr>
          <p:nvPr>
            <p:ph type="title"/>
          </p:nvPr>
        </p:nvSpPr>
        <p:spPr/>
        <p:txBody>
          <a:bodyPr/>
          <a:lstStyle/>
          <a:p>
            <a:r>
              <a:rPr lang="en-US" dirty="0"/>
              <a:t>Conclusion: MG </a:t>
            </a:r>
            <a:r>
              <a:rPr lang="en-US" dirty="0" err="1"/>
              <a:t>Overhedged</a:t>
            </a:r>
            <a:endParaRPr lang="en-US" dirty="0"/>
          </a:p>
        </p:txBody>
      </p:sp>
      <p:sp>
        <p:nvSpPr>
          <p:cNvPr id="3" name="Content Placeholder 2">
            <a:extLst>
              <a:ext uri="{FF2B5EF4-FFF2-40B4-BE49-F238E27FC236}">
                <a16:creationId xmlns:a16="http://schemas.microsoft.com/office/drawing/2014/main" id="{E8E8B0E5-1F7A-DD4B-973B-5F13090FFFB7}"/>
              </a:ext>
            </a:extLst>
          </p:cNvPr>
          <p:cNvSpPr>
            <a:spLocks noGrp="1"/>
          </p:cNvSpPr>
          <p:nvPr>
            <p:ph idx="1"/>
          </p:nvPr>
        </p:nvSpPr>
        <p:spPr/>
        <p:txBody>
          <a:bodyPr/>
          <a:lstStyle/>
          <a:p>
            <a:r>
              <a:rPr lang="en-US" dirty="0"/>
              <a:t>First, the stationarity of oil prices implies that volatilities decline systematically with time to expiration. </a:t>
            </a:r>
          </a:p>
          <a:p>
            <a:r>
              <a:rPr lang="en-US" dirty="0"/>
              <a:t>Second, the correlation between spot and deferred prices is imperfect, and this correlation also declines systematically as time to expiration of the deferred increases. A variance-minimizing hedger should reduce hedge ratios far below 1 in response to these factors.</a:t>
            </a:r>
          </a:p>
          <a:p>
            <a:endParaRPr lang="en-US" dirty="0"/>
          </a:p>
        </p:txBody>
      </p:sp>
    </p:spTree>
    <p:extLst>
      <p:ext uri="{BB962C8B-B14F-4D97-AF65-F5344CB8AC3E}">
        <p14:creationId xmlns:p14="http://schemas.microsoft.com/office/powerpoint/2010/main" val="766565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530C4-8633-9148-AFB0-35A323777C89}"/>
              </a:ext>
            </a:extLst>
          </p:cNvPr>
          <p:cNvSpPr>
            <a:spLocks noGrp="1"/>
          </p:cNvSpPr>
          <p:nvPr>
            <p:ph type="title"/>
          </p:nvPr>
        </p:nvSpPr>
        <p:spPr/>
        <p:txBody>
          <a:bodyPr/>
          <a:lstStyle/>
          <a:p>
            <a:r>
              <a:rPr lang="en-US" dirty="0"/>
              <a:t>Highlight of the Paper</a:t>
            </a:r>
          </a:p>
        </p:txBody>
      </p:sp>
      <p:sp>
        <p:nvSpPr>
          <p:cNvPr id="3" name="Content Placeholder 2">
            <a:extLst>
              <a:ext uri="{FF2B5EF4-FFF2-40B4-BE49-F238E27FC236}">
                <a16:creationId xmlns:a16="http://schemas.microsoft.com/office/drawing/2014/main" id="{E8E8B0E5-1F7A-DD4B-973B-5F13090FFFB7}"/>
              </a:ext>
            </a:extLst>
          </p:cNvPr>
          <p:cNvSpPr>
            <a:spLocks noGrp="1"/>
          </p:cNvSpPr>
          <p:nvPr>
            <p:ph idx="1"/>
          </p:nvPr>
        </p:nvSpPr>
        <p:spPr/>
        <p:txBody>
          <a:bodyPr/>
          <a:lstStyle/>
          <a:p>
            <a:r>
              <a:rPr lang="en-US" dirty="0"/>
              <a:t>Try to tackle the classic problem in a perspective people rarely look into before: hedge ratio rather than just liquidity </a:t>
            </a:r>
          </a:p>
          <a:p>
            <a:pPr marL="0" indent="0">
              <a:buNone/>
            </a:pPr>
            <a:endParaRPr lang="en-US" dirty="0"/>
          </a:p>
          <a:p>
            <a:r>
              <a:rPr lang="en-US" dirty="0"/>
              <a:t>Updated the hedge ratio to a dynamic process, which is in line with the everchanging oil price market</a:t>
            </a:r>
          </a:p>
          <a:p>
            <a:endParaRPr lang="en-US" dirty="0"/>
          </a:p>
          <a:p>
            <a:r>
              <a:rPr lang="en-US" dirty="0"/>
              <a:t>Developed GARCH model to take into account how backwardation affects variance-minimizing hedge ratios</a:t>
            </a:r>
          </a:p>
          <a:p>
            <a:endParaRPr lang="en-US" dirty="0"/>
          </a:p>
        </p:txBody>
      </p:sp>
    </p:spTree>
    <p:extLst>
      <p:ext uri="{BB962C8B-B14F-4D97-AF65-F5344CB8AC3E}">
        <p14:creationId xmlns:p14="http://schemas.microsoft.com/office/powerpoint/2010/main" val="2910595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83B74-AD9C-F745-BFB2-E6495962CFBD}"/>
              </a:ext>
            </a:extLst>
          </p:cNvPr>
          <p:cNvSpPr>
            <a:spLocks noGrp="1"/>
          </p:cNvSpPr>
          <p:nvPr>
            <p:ph type="title"/>
          </p:nvPr>
        </p:nvSpPr>
        <p:spPr/>
        <p:txBody>
          <a:bodyPr/>
          <a:lstStyle/>
          <a:p>
            <a:r>
              <a:rPr lang="en-US" dirty="0"/>
              <a:t>MG’s Energy Market Activities</a:t>
            </a:r>
          </a:p>
        </p:txBody>
      </p:sp>
      <p:sp>
        <p:nvSpPr>
          <p:cNvPr id="3" name="Content Placeholder 2">
            <a:extLst>
              <a:ext uri="{FF2B5EF4-FFF2-40B4-BE49-F238E27FC236}">
                <a16:creationId xmlns:a16="http://schemas.microsoft.com/office/drawing/2014/main" id="{B4571AD4-8417-C74A-94A3-AEDAC373C59A}"/>
              </a:ext>
            </a:extLst>
          </p:cNvPr>
          <p:cNvSpPr>
            <a:spLocks noGrp="1"/>
          </p:cNvSpPr>
          <p:nvPr>
            <p:ph idx="1"/>
          </p:nvPr>
        </p:nvSpPr>
        <p:spPr>
          <a:xfrm>
            <a:off x="838200" y="1390196"/>
            <a:ext cx="10712116" cy="4351338"/>
          </a:xfrm>
        </p:spPr>
        <p:txBody>
          <a:bodyPr>
            <a:normAutofit/>
          </a:bodyPr>
          <a:lstStyle/>
          <a:p>
            <a:r>
              <a:rPr lang="en-US" altLang="zh-CN" sz="1600" dirty="0"/>
              <a:t>Product: 5- and 10-year fixed-price contracts on heating oil and gasoline</a:t>
            </a:r>
          </a:p>
          <a:p>
            <a:pPr marL="0" indent="0">
              <a:buNone/>
            </a:pPr>
            <a:r>
              <a:rPr lang="en-US" altLang="zh-CN" sz="1600" dirty="0"/>
              <a:t>          firm fixed contract:  specifies delivery schedule</a:t>
            </a:r>
          </a:p>
          <a:p>
            <a:pPr marL="0" indent="0">
              <a:buNone/>
            </a:pPr>
            <a:r>
              <a:rPr lang="en-US" altLang="zh-CN" sz="1600" dirty="0"/>
              <a:t>          firm flexible contract: defer or accelerate purchases</a:t>
            </a:r>
          </a:p>
          <a:p>
            <a:pPr marL="0" indent="0">
              <a:buNone/>
            </a:pPr>
            <a:r>
              <a:rPr lang="en-US" altLang="zh-CN" sz="1600" dirty="0"/>
              <a:t>     both can be terminated at will</a:t>
            </a:r>
          </a:p>
          <a:p>
            <a:r>
              <a:rPr lang="en-US" sz="1600" dirty="0"/>
              <a:t>To protect against increases in energy prices: purchased near-month crude oil and gasoline futures, barrel-to-barrel strategy </a:t>
            </a:r>
          </a:p>
          <a:p>
            <a:r>
              <a:rPr lang="en-US" sz="1600" dirty="0"/>
              <a:t>Stack and roll hedging </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p:txBody>
      </p:sp>
      <p:graphicFrame>
        <p:nvGraphicFramePr>
          <p:cNvPr id="6" name="Table 5">
            <a:extLst>
              <a:ext uri="{FF2B5EF4-FFF2-40B4-BE49-F238E27FC236}">
                <a16:creationId xmlns:a16="http://schemas.microsoft.com/office/drawing/2014/main" id="{58804FFB-7B32-AD44-A0E8-1C462165476E}"/>
              </a:ext>
            </a:extLst>
          </p:cNvPr>
          <p:cNvGraphicFramePr>
            <a:graphicFrameLocks noGrp="1"/>
          </p:cNvGraphicFramePr>
          <p:nvPr>
            <p:extLst>
              <p:ext uri="{D42A27DB-BD31-4B8C-83A1-F6EECF244321}">
                <p14:modId xmlns:p14="http://schemas.microsoft.com/office/powerpoint/2010/main" val="3230736011"/>
              </p:ext>
            </p:extLst>
          </p:nvPr>
        </p:nvGraphicFramePr>
        <p:xfrm>
          <a:off x="838200" y="3753079"/>
          <a:ext cx="5268686" cy="1988455"/>
        </p:xfrm>
        <a:graphic>
          <a:graphicData uri="http://schemas.openxmlformats.org/drawingml/2006/table">
            <a:tbl>
              <a:tblPr>
                <a:tableStyleId>{85BE263C-DBD7-4A20-BB59-AAB30ACAA65A}</a:tableStyleId>
              </a:tblPr>
              <a:tblGrid>
                <a:gridCol w="2843546">
                  <a:extLst>
                    <a:ext uri="{9D8B030D-6E8A-4147-A177-3AD203B41FA5}">
                      <a16:colId xmlns:a16="http://schemas.microsoft.com/office/drawing/2014/main" val="3246251664"/>
                    </a:ext>
                  </a:extLst>
                </a:gridCol>
                <a:gridCol w="2425140">
                  <a:extLst>
                    <a:ext uri="{9D8B030D-6E8A-4147-A177-3AD203B41FA5}">
                      <a16:colId xmlns:a16="http://schemas.microsoft.com/office/drawing/2014/main" val="332079"/>
                    </a:ext>
                  </a:extLst>
                </a:gridCol>
              </a:tblGrid>
              <a:tr h="397691">
                <a:tc>
                  <a:txBody>
                    <a:bodyPr/>
                    <a:lstStyle/>
                    <a:p>
                      <a:pPr algn="ctr" fontAlgn="b"/>
                      <a:r>
                        <a:rPr lang="en-US" sz="2000" u="none" strike="noStrike" dirty="0">
                          <a:effectLst/>
                        </a:rPr>
                        <a:t>long</a:t>
                      </a:r>
                      <a:endParaRPr lang="en-US" sz="2000" b="0" i="0" u="none" strike="noStrike" dirty="0">
                        <a:solidFill>
                          <a:srgbClr val="000000"/>
                        </a:solidFill>
                        <a:effectLst/>
                        <a:latin typeface="Calibri" panose="020F0502020204030204" pitchFamily="34" charset="0"/>
                      </a:endParaRPr>
                    </a:p>
                  </a:txBody>
                  <a:tcPr marL="9525" marR="9525" marT="9525" marB="0" anchor="b">
                    <a:lnL>
                      <a:noFill/>
                    </a:lnL>
                    <a:lnR w="12700" cap="flat" cmpd="sng" algn="ctr">
                      <a:solidFill>
                        <a:schemeClr val="tx1"/>
                      </a:solidFill>
                      <a:prstDash val="solid"/>
                      <a:round/>
                      <a:headEnd type="none" w="med" len="med"/>
                      <a:tailEnd type="none" w="med" len="med"/>
                    </a:lnR>
                    <a:lnT w="254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u="none" strike="noStrike" dirty="0">
                          <a:effectLst/>
                        </a:rPr>
                        <a:t>short</a:t>
                      </a:r>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a:noFill/>
                    </a:lnR>
                    <a:lnT w="254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83820492"/>
                  </a:ext>
                </a:extLst>
              </a:tr>
              <a:tr h="397691">
                <a:tc>
                  <a:txBody>
                    <a:bodyPr/>
                    <a:lstStyle/>
                    <a:p>
                      <a:pPr algn="ctr" fontAlgn="b"/>
                      <a:r>
                        <a:rPr lang="en-US" sz="1600" u="none" strike="noStrike" dirty="0">
                          <a:effectLst/>
                        </a:rPr>
                        <a:t>near-month futures contracts</a:t>
                      </a:r>
                      <a:endParaRPr lang="en-US" sz="1600" b="0" i="0" u="none" strike="noStrike" dirty="0">
                        <a:solidFill>
                          <a:srgbClr val="000000"/>
                        </a:solidFill>
                        <a:effectLst/>
                        <a:latin typeface="Calibri" panose="020F0502020204030204" pitchFamily="34" charset="0"/>
                      </a:endParaRP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rowSpan="4">
                  <a:txBody>
                    <a:bodyPr/>
                    <a:lstStyle/>
                    <a:p>
                      <a:pPr algn="ctr" fontAlgn="ctr"/>
                      <a:r>
                        <a:rPr lang="en-US" sz="1600" u="none" strike="noStrike" dirty="0">
                          <a:effectLst/>
                        </a:rPr>
                        <a:t>long-term forward contracts</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3678761079"/>
                  </a:ext>
                </a:extLst>
              </a:tr>
              <a:tr h="397691">
                <a:tc>
                  <a:txBody>
                    <a:bodyPr/>
                    <a:lstStyle/>
                    <a:p>
                      <a:pPr algn="ctr" fontAlgn="b"/>
                      <a:r>
                        <a:rPr lang="en-US" sz="1600" u="none" strike="noStrike" dirty="0">
                          <a:effectLst/>
                        </a:rPr>
                        <a:t>near-month futures contracts</a:t>
                      </a:r>
                      <a:endParaRPr lang="en-US" sz="1600" b="0" i="0" u="none" strike="noStrike" dirty="0">
                        <a:solidFill>
                          <a:srgbClr val="000000"/>
                        </a:solidFill>
                        <a:effectLst/>
                        <a:latin typeface="Calibri" panose="020F0502020204030204" pitchFamily="34" charset="0"/>
                      </a:endParaRP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vMerge="1">
                  <a:txBody>
                    <a:bodyPr/>
                    <a:lstStyle/>
                    <a:p>
                      <a:endParaRPr lang="en-US"/>
                    </a:p>
                  </a:txBody>
                  <a:tcPr/>
                </a:tc>
                <a:extLst>
                  <a:ext uri="{0D108BD9-81ED-4DB2-BD59-A6C34878D82A}">
                    <a16:rowId xmlns:a16="http://schemas.microsoft.com/office/drawing/2014/main" val="2627534767"/>
                  </a:ext>
                </a:extLst>
              </a:tr>
              <a:tr h="397691">
                <a:tc>
                  <a:txBody>
                    <a:bodyPr/>
                    <a:lstStyle/>
                    <a:p>
                      <a:pPr algn="ctr" fontAlgn="b"/>
                      <a:r>
                        <a:rPr lang="en-US" sz="1600" u="none" strike="noStrike" dirty="0">
                          <a:effectLst/>
                        </a:rPr>
                        <a:t>near-month futures contracts</a:t>
                      </a:r>
                      <a:endParaRPr lang="en-US" sz="1600" b="0" i="0" u="none" strike="noStrike" dirty="0">
                        <a:solidFill>
                          <a:srgbClr val="000000"/>
                        </a:solidFill>
                        <a:effectLst/>
                        <a:latin typeface="Calibri" panose="020F0502020204030204" pitchFamily="34" charset="0"/>
                      </a:endParaRP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vMerge="1">
                  <a:txBody>
                    <a:bodyPr/>
                    <a:lstStyle/>
                    <a:p>
                      <a:endParaRPr lang="en-US"/>
                    </a:p>
                  </a:txBody>
                  <a:tcPr/>
                </a:tc>
                <a:extLst>
                  <a:ext uri="{0D108BD9-81ED-4DB2-BD59-A6C34878D82A}">
                    <a16:rowId xmlns:a16="http://schemas.microsoft.com/office/drawing/2014/main" val="3961521195"/>
                  </a:ext>
                </a:extLst>
              </a:tr>
              <a:tr h="397691">
                <a:tc>
                  <a:txBody>
                    <a:bodyPr/>
                    <a:lstStyle/>
                    <a:p>
                      <a:pPr algn="ctr" fontAlgn="b"/>
                      <a:r>
                        <a:rPr lang="en-US" sz="1600" u="none" strike="noStrike" dirty="0">
                          <a:effectLst/>
                        </a:rPr>
                        <a:t>near-month futures contracts</a:t>
                      </a:r>
                      <a:endParaRPr lang="en-US" sz="1600" b="0" i="0" u="none" strike="noStrike" dirty="0">
                        <a:solidFill>
                          <a:srgbClr val="000000"/>
                        </a:solidFill>
                        <a:effectLst/>
                        <a:latin typeface="Calibri" panose="020F0502020204030204" pitchFamily="34" charset="0"/>
                      </a:endParaRPr>
                    </a:p>
                  </a:txBody>
                  <a:tcPr marL="9525" marR="9525" marT="9525" marB="0" anchor="b">
                    <a:lnL>
                      <a:noFill/>
                    </a:lnL>
                    <a:lnR w="12700" cap="flat" cmpd="sng" algn="ctr">
                      <a:solidFill>
                        <a:schemeClr val="tx1"/>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vMerge="1">
                  <a:txBody>
                    <a:bodyPr/>
                    <a:lstStyle/>
                    <a:p>
                      <a:endParaRPr lang="en-US"/>
                    </a:p>
                  </a:txBody>
                  <a:tcPr/>
                </a:tc>
                <a:extLst>
                  <a:ext uri="{0D108BD9-81ED-4DB2-BD59-A6C34878D82A}">
                    <a16:rowId xmlns:a16="http://schemas.microsoft.com/office/drawing/2014/main" val="3228649877"/>
                  </a:ext>
                </a:extLst>
              </a:tr>
            </a:tbl>
          </a:graphicData>
        </a:graphic>
      </p:graphicFrame>
      <p:sp>
        <p:nvSpPr>
          <p:cNvPr id="7" name="TextBox 6">
            <a:extLst>
              <a:ext uri="{FF2B5EF4-FFF2-40B4-BE49-F238E27FC236}">
                <a16:creationId xmlns:a16="http://schemas.microsoft.com/office/drawing/2014/main" id="{53F03792-E32E-784A-91E1-C78112DBF5C3}"/>
              </a:ext>
            </a:extLst>
          </p:cNvPr>
          <p:cNvSpPr txBox="1"/>
          <p:nvPr/>
        </p:nvSpPr>
        <p:spPr>
          <a:xfrm>
            <a:off x="7010400" y="3565865"/>
            <a:ext cx="4717143" cy="2862322"/>
          </a:xfrm>
          <a:prstGeom prst="rect">
            <a:avLst/>
          </a:prstGeom>
          <a:noFill/>
        </p:spPr>
        <p:txBody>
          <a:bodyPr wrap="square" rtlCol="0">
            <a:spAutoFit/>
          </a:bodyPr>
          <a:lstStyle/>
          <a:p>
            <a:r>
              <a:rPr lang="en-US" dirty="0"/>
              <a:t>Risks:</a:t>
            </a:r>
          </a:p>
          <a:p>
            <a:r>
              <a:rPr lang="en-US" dirty="0"/>
              <a:t>Basis risk: maturity mismatch, asset mismatch</a:t>
            </a:r>
          </a:p>
          <a:p>
            <a:r>
              <a:rPr lang="en-US" dirty="0"/>
              <a:t>Liquidity risk: immediate loss, margin call</a:t>
            </a:r>
          </a:p>
          <a:p>
            <a:r>
              <a:rPr lang="en-US" dirty="0"/>
              <a:t>Operational risk: loss in faith</a:t>
            </a:r>
          </a:p>
          <a:p>
            <a:endParaRPr lang="en-US" dirty="0"/>
          </a:p>
          <a:p>
            <a:r>
              <a:rPr lang="en-US" dirty="0"/>
              <a:t>Backwardation---Contango</a:t>
            </a:r>
          </a:p>
          <a:p>
            <a:r>
              <a:rPr lang="en-US" dirty="0"/>
              <a:t>As a result of adverse movements in oil prices, the firm suffered real mark-to-market losses of as much as one billion dollars. </a:t>
            </a:r>
          </a:p>
          <a:p>
            <a:endParaRPr lang="en-US" dirty="0"/>
          </a:p>
        </p:txBody>
      </p:sp>
    </p:spTree>
    <p:extLst>
      <p:ext uri="{BB962C8B-B14F-4D97-AF65-F5344CB8AC3E}">
        <p14:creationId xmlns:p14="http://schemas.microsoft.com/office/powerpoint/2010/main" val="3699946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16EC-BE1F-7B4F-B3E9-C293BB6140EB}"/>
              </a:ext>
            </a:extLst>
          </p:cNvPr>
          <p:cNvSpPr>
            <a:spLocks noGrp="1"/>
          </p:cNvSpPr>
          <p:nvPr>
            <p:ph type="title"/>
          </p:nvPr>
        </p:nvSpPr>
        <p:spPr>
          <a:xfrm>
            <a:off x="838200" y="365125"/>
            <a:ext cx="10515600" cy="1325563"/>
          </a:xfrm>
        </p:spPr>
        <p:txBody>
          <a:bodyPr>
            <a:normAutofit/>
          </a:bodyPr>
          <a:lstStyle/>
          <a:p>
            <a:r>
              <a:rPr lang="en-US" dirty="0"/>
              <a:t>Backwardation &amp; Contango</a:t>
            </a:r>
          </a:p>
        </p:txBody>
      </p:sp>
      <p:sp>
        <p:nvSpPr>
          <p:cNvPr id="3" name="Content Placeholder 2">
            <a:extLst>
              <a:ext uri="{FF2B5EF4-FFF2-40B4-BE49-F238E27FC236}">
                <a16:creationId xmlns:a16="http://schemas.microsoft.com/office/drawing/2014/main" id="{6711354C-BF4F-C54B-839C-D15D77F75E89}"/>
              </a:ext>
            </a:extLst>
          </p:cNvPr>
          <p:cNvSpPr>
            <a:spLocks noGrp="1"/>
          </p:cNvSpPr>
          <p:nvPr>
            <p:ph idx="1"/>
          </p:nvPr>
        </p:nvSpPr>
        <p:spPr>
          <a:xfrm>
            <a:off x="838200" y="1825625"/>
            <a:ext cx="3797807" cy="4351338"/>
          </a:xfrm>
        </p:spPr>
        <p:txBody>
          <a:bodyPr>
            <a:normAutofit/>
          </a:bodyPr>
          <a:lstStyle/>
          <a:p>
            <a:pPr marL="0" indent="0">
              <a:buNone/>
            </a:pPr>
            <a:r>
              <a:rPr lang="en-US" sz="2000" dirty="0"/>
              <a:t>Contango: </a:t>
            </a:r>
          </a:p>
          <a:p>
            <a:pPr marL="0" indent="0">
              <a:buNone/>
            </a:pPr>
            <a:r>
              <a:rPr lang="en-US" sz="2000" dirty="0"/>
              <a:t>future/forward price of underlying asset higher than current spot price</a:t>
            </a:r>
          </a:p>
          <a:p>
            <a:pPr marL="0" indent="0">
              <a:buNone/>
            </a:pPr>
            <a:endParaRPr lang="en-US" sz="2000" dirty="0"/>
          </a:p>
          <a:p>
            <a:pPr marL="0" indent="0">
              <a:buNone/>
            </a:pPr>
            <a:r>
              <a:rPr lang="en-US" sz="2000" dirty="0"/>
              <a:t>Backwardation: </a:t>
            </a:r>
          </a:p>
          <a:p>
            <a:pPr marL="0" indent="0">
              <a:buNone/>
            </a:pPr>
            <a:r>
              <a:rPr lang="en-US" sz="2000" dirty="0"/>
              <a:t>future/forward price of underlying asset lower than current spot price</a:t>
            </a:r>
          </a:p>
        </p:txBody>
      </p:sp>
      <p:pic>
        <p:nvPicPr>
          <p:cNvPr id="5" name="Picture 4">
            <a:extLst>
              <a:ext uri="{FF2B5EF4-FFF2-40B4-BE49-F238E27FC236}">
                <a16:creationId xmlns:a16="http://schemas.microsoft.com/office/drawing/2014/main" id="{8C107075-222D-8D41-A8E5-8B51654D72EF}"/>
              </a:ext>
            </a:extLst>
          </p:cNvPr>
          <p:cNvPicPr>
            <a:picLocks noChangeAspect="1"/>
          </p:cNvPicPr>
          <p:nvPr/>
        </p:nvPicPr>
        <p:blipFill>
          <a:blip r:embed="rId3"/>
          <a:stretch>
            <a:fillRect/>
          </a:stretch>
        </p:blipFill>
        <p:spPr>
          <a:xfrm>
            <a:off x="4752450" y="1283030"/>
            <a:ext cx="6601350" cy="4893933"/>
          </a:xfrm>
          <a:prstGeom prst="rect">
            <a:avLst/>
          </a:prstGeom>
        </p:spPr>
      </p:pic>
    </p:spTree>
    <p:extLst>
      <p:ext uri="{BB962C8B-B14F-4D97-AF65-F5344CB8AC3E}">
        <p14:creationId xmlns:p14="http://schemas.microsoft.com/office/powerpoint/2010/main" val="1021322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037AF-7FEF-D543-8F1B-FEF4ED0FB294}"/>
              </a:ext>
            </a:extLst>
          </p:cNvPr>
          <p:cNvSpPr>
            <a:spLocks noGrp="1"/>
          </p:cNvSpPr>
          <p:nvPr>
            <p:ph type="title"/>
          </p:nvPr>
        </p:nvSpPr>
        <p:spPr/>
        <p:txBody>
          <a:bodyPr/>
          <a:lstStyle/>
          <a:p>
            <a:r>
              <a:rPr lang="en-US" dirty="0"/>
              <a:t>MG’s 1993 Losses</a:t>
            </a:r>
          </a:p>
        </p:txBody>
      </p:sp>
      <p:pic>
        <p:nvPicPr>
          <p:cNvPr id="4" name="Picture 3">
            <a:extLst>
              <a:ext uri="{FF2B5EF4-FFF2-40B4-BE49-F238E27FC236}">
                <a16:creationId xmlns:a16="http://schemas.microsoft.com/office/drawing/2014/main" id="{FB5ABEF5-2DF8-A647-84C9-869BCB31E05C}"/>
              </a:ext>
            </a:extLst>
          </p:cNvPr>
          <p:cNvPicPr>
            <a:picLocks noChangeAspect="1"/>
          </p:cNvPicPr>
          <p:nvPr/>
        </p:nvPicPr>
        <p:blipFill>
          <a:blip r:embed="rId2"/>
          <a:stretch>
            <a:fillRect/>
          </a:stretch>
        </p:blipFill>
        <p:spPr>
          <a:xfrm>
            <a:off x="2629807" y="1304139"/>
            <a:ext cx="7385050" cy="4991432"/>
          </a:xfrm>
          <a:prstGeom prst="rect">
            <a:avLst/>
          </a:prstGeom>
        </p:spPr>
      </p:pic>
    </p:spTree>
    <p:extLst>
      <p:ext uri="{BB962C8B-B14F-4D97-AF65-F5344CB8AC3E}">
        <p14:creationId xmlns:p14="http://schemas.microsoft.com/office/powerpoint/2010/main" val="2354316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3C735-BC96-B542-BE7B-B9A914822E8B}"/>
              </a:ext>
            </a:extLst>
          </p:cNvPr>
          <p:cNvSpPr>
            <a:spLocks noGrp="1"/>
          </p:cNvSpPr>
          <p:nvPr>
            <p:ph type="title"/>
          </p:nvPr>
        </p:nvSpPr>
        <p:spPr/>
        <p:txBody>
          <a:bodyPr/>
          <a:lstStyle/>
          <a:p>
            <a:r>
              <a:rPr lang="en-US" dirty="0"/>
              <a:t>New Thoughts in the Essay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1F47EAF-D7AD-034C-8B84-57C5E176B029}"/>
                  </a:ext>
                </a:extLst>
              </p:cNvPr>
              <p:cNvSpPr>
                <a:spLocks noGrp="1"/>
              </p:cNvSpPr>
              <p:nvPr>
                <p:ph idx="1"/>
              </p:nvPr>
            </p:nvSpPr>
            <p:spPr/>
            <p:txBody>
              <a:bodyPr>
                <a:normAutofit/>
              </a:bodyPr>
              <a:lstStyle/>
              <a:p>
                <a:r>
                  <a:rPr lang="en-US" sz="2000" dirty="0"/>
                  <a:t>The dynamics of crude oil futures prices, and how these dynamics affect optimal hedge ratios</a:t>
                </a:r>
              </a:p>
              <a:p>
                <a:r>
                  <a:rPr lang="en-US" sz="2000" dirty="0"/>
                  <a:t>Barrel for barrel hedge, hedge ratio=1</a:t>
                </a:r>
              </a:p>
              <a:p>
                <a:endParaRPr lang="en-US" sz="2000" dirty="0"/>
              </a:p>
              <a:p>
                <a:r>
                  <a:rPr lang="en-US" sz="2000" dirty="0"/>
                  <a:t>Use series of myopic hedge ratios to approximate dynamically optimized hedge ratio (condition: </a:t>
                </a:r>
                <a14:m>
                  <m:oMath xmlns:m="http://schemas.openxmlformats.org/officeDocument/2006/math">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𝑆</m:t>
                        </m:r>
                      </m:e>
                      <m:sub>
                        <m:r>
                          <a:rPr lang="en-US" sz="2000" i="1">
                            <a:latin typeface="Cambria Math" panose="02040503050406030204" pitchFamily="18" charset="0"/>
                            <a:ea typeface="Cambria Math" panose="02040503050406030204" pitchFamily="18" charset="0"/>
                          </a:rPr>
                          <m:t>𝑡</m:t>
                        </m:r>
                      </m:sub>
                    </m:sSub>
                  </m:oMath>
                </a14:m>
                <a:r>
                  <a:rPr lang="en-US" sz="2000" dirty="0"/>
                  <a:t> and </a:t>
                </a:r>
                <a14:m>
                  <m:oMath xmlns:m="http://schemas.openxmlformats.org/officeDocument/2006/math">
                    <m:sSub>
                      <m:sSubPr>
                        <m:ctrlPr>
                          <a:rPr lang="en-US" sz="2000" i="1">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𝐹</m:t>
                        </m:r>
                      </m:e>
                      <m:sub>
                        <m:r>
                          <a:rPr lang="en-US" sz="2000" i="1">
                            <a:latin typeface="Cambria Math" panose="02040503050406030204" pitchFamily="18" charset="0"/>
                            <a:ea typeface="Cambria Math" panose="02040503050406030204" pitchFamily="18" charset="0"/>
                          </a:rPr>
                          <m:t>𝑡</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𝑇</m:t>
                        </m:r>
                      </m:sub>
                    </m:sSub>
                  </m:oMath>
                </a14:m>
                <a:r>
                  <a:rPr lang="en-US" sz="2000" dirty="0"/>
                  <a:t> are Martingales)</a:t>
                </a:r>
              </a:p>
              <a:p>
                <a:endParaRPr lang="en-US" sz="2000" dirty="0"/>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𝑇</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𝑟</m:t>
                          </m:r>
                          <m:d>
                            <m:dPr>
                              <m:ctrlPr>
                                <a:rPr lang="en-US" b="0" i="1" smtClean="0">
                                  <a:latin typeface="Cambria Math" panose="02040503050406030204" pitchFamily="18" charset="0"/>
                                </a:rPr>
                              </m:ctrlPr>
                            </m:dPr>
                            <m:e>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𝑡</m:t>
                              </m:r>
                            </m:e>
                          </m:d>
                        </m:sup>
                      </m:sSup>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𝜎</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𝐹</m:t>
                                  </m:r>
                                </m:e>
                                <m:sub>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m:t>
                                  </m:r>
                                </m:sub>
                              </m:sSub>
                            </m:e>
                          </m:d>
                        </m:num>
                        <m:den>
                          <m:r>
                            <a:rPr lang="en-US" i="1">
                              <a:latin typeface="Cambria Math" panose="02040503050406030204" pitchFamily="18" charset="0"/>
                              <a:ea typeface="Cambria Math" panose="02040503050406030204" pitchFamily="18" charset="0"/>
                            </a:rPr>
                            <m:t>𝜎</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𝑆</m:t>
                                  </m:r>
                                </m:e>
                                <m:sub>
                                  <m:r>
                                    <a:rPr lang="en-US" i="1">
                                      <a:latin typeface="Cambria Math" panose="02040503050406030204" pitchFamily="18" charset="0"/>
                                      <a:ea typeface="Cambria Math" panose="02040503050406030204" pitchFamily="18" charset="0"/>
                                    </a:rPr>
                                    <m:t>𝑡</m:t>
                                  </m:r>
                                </m:sub>
                              </m:sSub>
                            </m:e>
                          </m:d>
                        </m:den>
                      </m:f>
                      <m:r>
                        <a:rPr lang="en-US" b="0" i="1" smtClean="0">
                          <a:latin typeface="Cambria Math" panose="02040503050406030204" pitchFamily="18" charset="0"/>
                        </a:rPr>
                        <m:t>𝑐𝑜𝑟𝑟</m:t>
                      </m:r>
                      <m:r>
                        <a:rPr lang="en-US" b="0" i="1" smtClean="0">
                          <a:latin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𝐹</m:t>
                          </m:r>
                        </m:e>
                        <m:sub>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𝑇</m:t>
                          </m:r>
                        </m:sub>
                      </m:sSub>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𝑆</m:t>
                          </m:r>
                        </m:e>
                        <m:sub>
                          <m:r>
                            <a:rPr lang="en-US" i="1">
                              <a:latin typeface="Cambria Math" panose="02040503050406030204" pitchFamily="18" charset="0"/>
                              <a:ea typeface="Cambria Math" panose="02040503050406030204" pitchFamily="18" charset="0"/>
                            </a:rPr>
                            <m:t>𝑡</m:t>
                          </m:r>
                        </m:sub>
                      </m:sSub>
                      <m:r>
                        <a:rPr lang="en-US" b="0" i="1" smtClean="0">
                          <a:latin typeface="Cambria Math" panose="02040503050406030204" pitchFamily="18" charset="0"/>
                        </a:rPr>
                        <m:t>)</m:t>
                      </m:r>
                    </m:oMath>
                  </m:oMathPara>
                </a14:m>
                <a:endParaRPr lang="en-US" dirty="0"/>
              </a:p>
            </p:txBody>
          </p:sp>
        </mc:Choice>
        <mc:Fallback xmlns="">
          <p:sp>
            <p:nvSpPr>
              <p:cNvPr id="3" name="Content Placeholder 2">
                <a:extLst>
                  <a:ext uri="{FF2B5EF4-FFF2-40B4-BE49-F238E27FC236}">
                    <a16:creationId xmlns:a16="http://schemas.microsoft.com/office/drawing/2014/main" id="{31F47EAF-D7AD-034C-8B84-57C5E176B029}"/>
                  </a:ext>
                </a:extLst>
              </p:cNvPr>
              <p:cNvSpPr>
                <a:spLocks noGrp="1" noRot="1" noChangeAspect="1" noMove="1" noResize="1" noEditPoints="1" noAdjustHandles="1" noChangeArrowheads="1" noChangeShapeType="1" noTextEdit="1"/>
              </p:cNvSpPr>
              <p:nvPr>
                <p:ph idx="1"/>
              </p:nvPr>
            </p:nvSpPr>
            <p:spPr>
              <a:blipFill>
                <a:blip r:embed="rId2"/>
                <a:stretch>
                  <a:fillRect l="-483" t="-1754"/>
                </a:stretch>
              </a:blipFill>
            </p:spPr>
            <p:txBody>
              <a:bodyPr/>
              <a:lstStyle/>
              <a:p>
                <a:r>
                  <a:rPr lang="en-US">
                    <a:noFill/>
                  </a:rPr>
                  <a:t> </a:t>
                </a:r>
              </a:p>
            </p:txBody>
          </p:sp>
        </mc:Fallback>
      </mc:AlternateContent>
    </p:spTree>
    <p:extLst>
      <p:ext uri="{BB962C8B-B14F-4D97-AF65-F5344CB8AC3E}">
        <p14:creationId xmlns:p14="http://schemas.microsoft.com/office/powerpoint/2010/main" val="1309479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865CD-4BCF-8E4A-9839-1E1CBD873E41}"/>
              </a:ext>
            </a:extLst>
          </p:cNvPr>
          <p:cNvSpPr>
            <a:spLocks noGrp="1"/>
          </p:cNvSpPr>
          <p:nvPr>
            <p:ph type="title"/>
          </p:nvPr>
        </p:nvSpPr>
        <p:spPr/>
        <p:txBody>
          <a:bodyPr/>
          <a:lstStyle/>
          <a:p>
            <a:r>
              <a:rPr lang="en-US" dirty="0"/>
              <a:t>Hedge Ratio</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349780F-B749-D548-BE44-67BFE84A3B49}"/>
                  </a:ext>
                </a:extLst>
              </p:cNvPr>
              <p:cNvSpPr>
                <a:spLocks noGrp="1"/>
              </p:cNvSpPr>
              <p:nvPr>
                <p:ph idx="1"/>
              </p:nvPr>
            </p:nvSpPr>
            <p:spPr>
              <a:xfrm>
                <a:off x="838199" y="1411557"/>
                <a:ext cx="11066253" cy="4833968"/>
              </a:xfrm>
            </p:spPr>
            <p:txBody>
              <a:bodyPr>
                <a:normAutofit lnSpcReduction="10000"/>
              </a:bodyPr>
              <a:lstStyle/>
              <a:p>
                <a:pPr marL="0" indent="0">
                  <a:buNone/>
                </a:pPr>
                <a:r>
                  <a:rPr lang="en-US" sz="2000" dirty="0">
                    <a:ea typeface="Cambria Math" panose="02040503050406030204" pitchFamily="18" charset="0"/>
                  </a:rPr>
                  <a:t>Change in spot price in (t, T):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𝑆</m:t>
                    </m:r>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𝑆</m:t>
                        </m:r>
                      </m:e>
                      <m:sub>
                        <m:r>
                          <a:rPr lang="en-US" sz="2000" b="0" i="1" smtClean="0">
                            <a:latin typeface="Cambria Math" panose="02040503050406030204" pitchFamily="18" charset="0"/>
                            <a:ea typeface="Cambria Math" panose="02040503050406030204" pitchFamily="18" charset="0"/>
                          </a:rPr>
                          <m:t>𝑇</m:t>
                        </m:r>
                      </m:sub>
                    </m:sSub>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𝑆</m:t>
                        </m:r>
                      </m:e>
                      <m:sub>
                        <m:r>
                          <a:rPr lang="en-US" sz="2000" b="0" i="1" smtClean="0">
                            <a:latin typeface="Cambria Math" panose="02040503050406030204" pitchFamily="18" charset="0"/>
                            <a:ea typeface="Cambria Math" panose="02040503050406030204" pitchFamily="18" charset="0"/>
                          </a:rPr>
                          <m:t>𝑡</m:t>
                        </m:r>
                      </m:sub>
                    </m:sSub>
                  </m:oMath>
                </a14:m>
                <a:endParaRPr lang="en-US" sz="2000" dirty="0"/>
              </a:p>
              <a:p>
                <a:pPr marL="0" indent="0">
                  <a:buNone/>
                </a:pPr>
                <a:r>
                  <a:rPr lang="en-US" sz="2000" dirty="0">
                    <a:ea typeface="Cambria Math" panose="02040503050406030204" pitchFamily="18" charset="0"/>
                  </a:rPr>
                  <a:t>Change in future price in (t, T):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𝐹</m:t>
                    </m:r>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𝐹</m:t>
                        </m:r>
                      </m:e>
                      <m:sub>
                        <m:r>
                          <a:rPr lang="en-US" sz="2000" b="0" i="1" smtClean="0">
                            <a:latin typeface="Cambria Math" panose="02040503050406030204" pitchFamily="18" charset="0"/>
                            <a:ea typeface="Cambria Math" panose="02040503050406030204" pitchFamily="18" charset="0"/>
                          </a:rPr>
                          <m:t>𝑇</m:t>
                        </m:r>
                      </m:sub>
                    </m:sSub>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𝐹</m:t>
                        </m:r>
                      </m:e>
                      <m:sub>
                        <m:r>
                          <a:rPr lang="en-US" sz="2000" b="0" i="1" smtClean="0">
                            <a:latin typeface="Cambria Math" panose="02040503050406030204" pitchFamily="18" charset="0"/>
                            <a:ea typeface="Cambria Math" panose="02040503050406030204" pitchFamily="18" charset="0"/>
                          </a:rPr>
                          <m:t>𝑡</m:t>
                        </m:r>
                      </m:sub>
                    </m:sSub>
                  </m:oMath>
                </a14:m>
                <a:endParaRPr lang="en-US" sz="2000" b="0" dirty="0">
                  <a:ea typeface="Cambria Math" panose="02040503050406030204" pitchFamily="18" charset="0"/>
                </a:endParaRPr>
              </a:p>
              <a:p>
                <a:pPr marL="0" indent="0">
                  <a:buNone/>
                </a:pPr>
                <a:r>
                  <a:rPr lang="en-US" sz="2000" b="0" dirty="0">
                    <a:ea typeface="Cambria Math" panose="02040503050406030204" pitchFamily="18" charset="0"/>
                  </a:rPr>
                  <a:t>Sd of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𝑆</m:t>
                    </m:r>
                    <m:r>
                      <a:rPr lang="en-US" sz="2000" b="0" i="1" smtClean="0">
                        <a:latin typeface="Cambria Math" panose="02040503050406030204" pitchFamily="18" charset="0"/>
                        <a:ea typeface="Cambria Math" panose="02040503050406030204" pitchFamily="18" charset="0"/>
                      </a:rPr>
                      <m:t> :</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𝜎</m:t>
                        </m:r>
                      </m:e>
                      <m:sub>
                        <m:r>
                          <a:rPr lang="en-US" sz="2000" b="0" i="1" smtClean="0">
                            <a:latin typeface="Cambria Math" panose="02040503050406030204" pitchFamily="18" charset="0"/>
                            <a:ea typeface="Cambria Math" panose="02040503050406030204" pitchFamily="18" charset="0"/>
                          </a:rPr>
                          <m:t>𝑆</m:t>
                        </m:r>
                      </m:sub>
                    </m:sSub>
                  </m:oMath>
                </a14:m>
                <a:r>
                  <a:rPr lang="en-US" sz="2000" b="0" dirty="0">
                    <a:ea typeface="Cambria Math" panose="02040503050406030204" pitchFamily="18" charset="0"/>
                  </a:rPr>
                  <a:t>             Sd of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𝐹</m:t>
                    </m:r>
                    <m:r>
                      <a:rPr lang="en-US" sz="2000" b="0" i="1" smtClean="0">
                        <a:latin typeface="Cambria Math" panose="02040503050406030204" pitchFamily="18" charset="0"/>
                        <a:ea typeface="Cambria Math" panose="02040503050406030204" pitchFamily="18" charset="0"/>
                      </a:rPr>
                      <m:t> : </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𝜎</m:t>
                        </m:r>
                      </m:e>
                      <m:sub>
                        <m:r>
                          <a:rPr lang="en-US" sz="2000" b="0" i="1" smtClean="0">
                            <a:latin typeface="Cambria Math" panose="02040503050406030204" pitchFamily="18" charset="0"/>
                            <a:ea typeface="Cambria Math" panose="02040503050406030204" pitchFamily="18" charset="0"/>
                          </a:rPr>
                          <m:t>𝐹</m:t>
                        </m:r>
                      </m:sub>
                    </m:sSub>
                  </m:oMath>
                </a14:m>
                <a:endParaRPr lang="en-US" sz="2000" b="0" dirty="0">
                  <a:ea typeface="Cambria Math" panose="02040503050406030204" pitchFamily="18" charset="0"/>
                </a:endParaRPr>
              </a:p>
              <a:p>
                <a:pPr marL="0" indent="0">
                  <a:buNone/>
                </a:pPr>
                <a:r>
                  <a:rPr lang="en-US" sz="2000" b="0" dirty="0">
                    <a:ea typeface="Cambria Math" panose="02040503050406030204" pitchFamily="18" charset="0"/>
                  </a:rPr>
                  <a:t>Correlation coefficient between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𝑆</m:t>
                    </m:r>
                    <m:r>
                      <m:rPr>
                        <m:nor/>
                      </m:rPr>
                      <a:rPr lang="en-US" sz="2000" b="0" i="0" smtClean="0">
                        <a:latin typeface="Cambria Math" panose="02040503050406030204" pitchFamily="18" charset="0"/>
                        <a:ea typeface="Cambria Math" panose="02040503050406030204" pitchFamily="18" charset="0"/>
                      </a:rPr>
                      <m:t> </m:t>
                    </m:r>
                    <m:r>
                      <m:rPr>
                        <m:nor/>
                      </m:rPr>
                      <a:rPr lang="en-US" sz="2000" b="0" i="0" smtClean="0">
                        <a:latin typeface="Cambria Math" panose="02040503050406030204" pitchFamily="18" charset="0"/>
                        <a:ea typeface="Cambria Math" panose="02040503050406030204" pitchFamily="18" charset="0"/>
                      </a:rPr>
                      <m:t>and</m:t>
                    </m:r>
                    <m:r>
                      <a:rPr lang="en-US" sz="2000" b="0" i="1" smtClean="0">
                        <a:latin typeface="Cambria Math" panose="02040503050406030204" pitchFamily="18" charset="0"/>
                        <a:ea typeface="Cambria Math" panose="02040503050406030204" pitchFamily="18" charset="0"/>
                      </a:rPr>
                      <m:t> </m:t>
                    </m:r>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𝐹</m:t>
                    </m:r>
                    <m:r>
                      <a:rPr lang="en-US" sz="2000" b="0" i="1" smtClean="0">
                        <a:latin typeface="Cambria Math" panose="02040503050406030204" pitchFamily="18" charset="0"/>
                        <a:ea typeface="Cambria Math" panose="02040503050406030204" pitchFamily="18" charset="0"/>
                      </a:rPr>
                      <m:t> :</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𝜌</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𝜎</m:t>
                        </m:r>
                      </m:e>
                      <m:sub>
                        <m:r>
                          <a:rPr lang="en-US" sz="2000" b="0" i="1" smtClean="0">
                            <a:latin typeface="Cambria Math" panose="02040503050406030204" pitchFamily="18" charset="0"/>
                            <a:ea typeface="Cambria Math" panose="02040503050406030204" pitchFamily="18" charset="0"/>
                          </a:rPr>
                          <m:t>𝑆𝐹</m:t>
                        </m:r>
                      </m:sub>
                    </m:sSub>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𝜎</m:t>
                        </m:r>
                      </m:e>
                      <m:sub>
                        <m:r>
                          <a:rPr lang="en-US" sz="2000" b="0" i="1" smtClean="0">
                            <a:latin typeface="Cambria Math" panose="02040503050406030204" pitchFamily="18" charset="0"/>
                            <a:ea typeface="Cambria Math" panose="02040503050406030204" pitchFamily="18" charset="0"/>
                          </a:rPr>
                          <m:t>𝑆</m:t>
                        </m:r>
                      </m:sub>
                    </m:sSub>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𝜎</m:t>
                        </m:r>
                      </m:e>
                      <m:sub>
                        <m:r>
                          <a:rPr lang="en-US" sz="2000" b="0" i="1" smtClean="0">
                            <a:latin typeface="Cambria Math" panose="02040503050406030204" pitchFamily="18" charset="0"/>
                            <a:ea typeface="Cambria Math" panose="02040503050406030204" pitchFamily="18" charset="0"/>
                          </a:rPr>
                          <m:t>𝐹</m:t>
                        </m:r>
                      </m:sub>
                    </m:sSub>
                    <m:r>
                      <a:rPr lang="en-US" sz="2000" b="0" i="1" smtClean="0">
                        <a:latin typeface="Cambria Math" panose="02040503050406030204" pitchFamily="18" charset="0"/>
                        <a:ea typeface="Cambria Math" panose="02040503050406030204" pitchFamily="18" charset="0"/>
                      </a:rPr>
                      <m:t>)</m:t>
                    </m:r>
                  </m:oMath>
                </a14:m>
                <a:endParaRPr lang="en-US" sz="2000" dirty="0"/>
              </a:p>
              <a:p>
                <a:pPr marL="0" indent="0">
                  <a:buNone/>
                </a:pPr>
                <a:r>
                  <a:rPr lang="en-US" sz="2000" b="0" dirty="0"/>
                  <a:t>Hedge ratio: </a:t>
                </a:r>
                <a14:m>
                  <m:oMath xmlns:m="http://schemas.openxmlformats.org/officeDocument/2006/math">
                    <m:r>
                      <a:rPr lang="en-US" sz="2000" b="0" i="1" smtClean="0">
                        <a:latin typeface="Cambria Math" panose="02040503050406030204" pitchFamily="18" charset="0"/>
                      </a:rPr>
                      <m:t>h</m:t>
                    </m:r>
                  </m:oMath>
                </a14:m>
                <a:endParaRPr lang="en-US" sz="2000" dirty="0"/>
              </a:p>
              <a:p>
                <a:pPr marL="0" indent="0">
                  <a:buNone/>
                </a:pPr>
                <a:endParaRPr lang="en-US" sz="2000" dirty="0"/>
              </a:p>
              <a:p>
                <a:pPr marL="0" indent="0">
                  <a:buNone/>
                </a:pPr>
                <a:r>
                  <a:rPr lang="en-US" sz="2000" dirty="0"/>
                  <a:t>Company’s position: Own the product, short the futures, </a:t>
                </a:r>
              </a:p>
              <a:p>
                <a:pPr marL="0" indent="0">
                  <a:buNone/>
                </a:pPr>
                <a:r>
                  <a:rPr lang="en-US" sz="2000" dirty="0"/>
                  <a:t>portfolio value: </a:t>
                </a:r>
                <a14:m>
                  <m:oMath xmlns:m="http://schemas.openxmlformats.org/officeDocument/2006/math">
                    <m:r>
                      <a:rPr lang="en-US" sz="2000" b="0" i="1" smtClean="0">
                        <a:latin typeface="Cambria Math" panose="02040503050406030204" pitchFamily="18" charset="0"/>
                      </a:rPr>
                      <m:t>𝑆</m:t>
                    </m:r>
                    <m:r>
                      <a:rPr lang="en-US" sz="2000" b="0" i="1" smtClean="0">
                        <a:latin typeface="Cambria Math" panose="02040503050406030204" pitchFamily="18" charset="0"/>
                      </a:rPr>
                      <m:t>−</m:t>
                    </m:r>
                    <m:r>
                      <a:rPr lang="en-US" sz="2000" b="0" i="1" smtClean="0">
                        <a:latin typeface="Cambria Math" panose="02040503050406030204" pitchFamily="18" charset="0"/>
                      </a:rPr>
                      <m:t>h𝐹</m:t>
                    </m:r>
                  </m:oMath>
                </a14:m>
                <a:endParaRPr lang="en-US" sz="2000" dirty="0"/>
              </a:p>
              <a:p>
                <a:pPr marL="0" indent="0">
                  <a:buNone/>
                </a:pPr>
                <a:r>
                  <a:rPr lang="en-US" sz="2000" dirty="0"/>
                  <a:t>Change in portfolio value in (t, T):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𝑆</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h</m:t>
                    </m:r>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𝐹</m:t>
                    </m:r>
                  </m:oMath>
                </a14:m>
                <a:endParaRPr lang="en-US" sz="2000" dirty="0"/>
              </a:p>
              <a:p>
                <a:pPr marL="0" indent="0">
                  <a:buNone/>
                </a:pPr>
                <a:r>
                  <a:rPr lang="en-US" sz="2000" dirty="0"/>
                  <a:t>Variance of portfolio: </a:t>
                </a:r>
                <a:endParaRPr lang="en-US" sz="200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p>
                        <m:sSupPr>
                          <m:ctrlPr>
                            <a:rPr lang="en-US" sz="2000" i="1" smtClean="0">
                              <a:latin typeface="Cambria Math" panose="02040503050406030204" pitchFamily="18" charset="0"/>
                            </a:rPr>
                          </m:ctrlPr>
                        </m:sSupPr>
                        <m:e>
                          <m:r>
                            <a:rPr lang="en-US" sz="2000" i="1" smtClean="0">
                              <a:latin typeface="Cambria Math" panose="02040503050406030204" pitchFamily="18" charset="0"/>
                              <a:ea typeface="Cambria Math" panose="02040503050406030204" pitchFamily="18" charset="0"/>
                            </a:rPr>
                            <m:t>𝜎</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ea typeface="Cambria Math" panose="02040503050406030204" pitchFamily="18" charset="0"/>
                            </a:rPr>
                            <m:t>𝜎</m:t>
                          </m:r>
                        </m:e>
                        <m:sub>
                          <m:r>
                            <a:rPr lang="en-US" sz="2000" b="0" i="1" smtClean="0">
                              <a:latin typeface="Cambria Math" panose="02040503050406030204" pitchFamily="18" charset="0"/>
                            </a:rPr>
                            <m:t>𝑆</m:t>
                          </m:r>
                        </m:sub>
                        <m:sup>
                          <m:r>
                            <a:rPr lang="en-US" sz="2000" b="0" i="1" smtClean="0">
                              <a:latin typeface="Cambria Math" panose="02040503050406030204" pitchFamily="18" charset="0"/>
                            </a:rPr>
                            <m:t>2</m:t>
                          </m:r>
                        </m:sup>
                      </m:sSubSup>
                      <m:r>
                        <a:rPr lang="en-US" sz="2000" b="0" i="1" smtClean="0">
                          <a:latin typeface="Cambria Math" panose="02040503050406030204" pitchFamily="18" charset="0"/>
                        </a:rPr>
                        <m:t>+</m:t>
                      </m:r>
                      <m:sSubSup>
                        <m:sSubSupPr>
                          <m:ctrlPr>
                            <a:rPr lang="en-US" sz="2000" b="0" i="1" smtClean="0">
                              <a:latin typeface="Cambria Math" panose="02040503050406030204" pitchFamily="18" charset="0"/>
                            </a:rPr>
                          </m:ctrlPr>
                        </m:sSubSupPr>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h</m:t>
                              </m:r>
                            </m:e>
                            <m:sup>
                              <m:r>
                                <a:rPr lang="en-US" sz="2000" b="0" i="1" smtClean="0">
                                  <a:latin typeface="Cambria Math" panose="02040503050406030204" pitchFamily="18" charset="0"/>
                                </a:rPr>
                                <m:t>2</m:t>
                              </m:r>
                            </m:sup>
                          </m:sSup>
                          <m:r>
                            <a:rPr lang="en-US" sz="2000" b="0" i="1" smtClean="0">
                              <a:latin typeface="Cambria Math" panose="02040503050406030204" pitchFamily="18" charset="0"/>
                              <a:ea typeface="Cambria Math" panose="02040503050406030204" pitchFamily="18" charset="0"/>
                            </a:rPr>
                            <m:t>𝜎</m:t>
                          </m:r>
                        </m:e>
                        <m:sub>
                          <m:r>
                            <a:rPr lang="en-US" sz="2000" b="0" i="1" smtClean="0">
                              <a:latin typeface="Cambria Math" panose="02040503050406030204" pitchFamily="18" charset="0"/>
                              <a:ea typeface="Cambria Math" panose="02040503050406030204" pitchFamily="18" charset="0"/>
                            </a:rPr>
                            <m:t>𝐹</m:t>
                          </m:r>
                        </m:sub>
                        <m:sup>
                          <m:r>
                            <a:rPr lang="en-US" sz="2000" b="0" i="1" smtClean="0">
                              <a:latin typeface="Cambria Math" panose="02040503050406030204" pitchFamily="18" charset="0"/>
                            </a:rPr>
                            <m:t>2</m:t>
                          </m:r>
                        </m:sup>
                      </m:sSubSup>
                      <m:r>
                        <a:rPr lang="en-US" sz="2000" b="0" i="1" smtClean="0">
                          <a:latin typeface="Cambria Math" panose="02040503050406030204" pitchFamily="18" charset="0"/>
                        </a:rPr>
                        <m:t>−2</m:t>
                      </m:r>
                      <m:r>
                        <a:rPr lang="en-US" sz="2000" b="0" i="1" smtClean="0">
                          <a:latin typeface="Cambria Math" panose="02040503050406030204" pitchFamily="18" charset="0"/>
                        </a:rPr>
                        <m:t>h</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𝜎</m:t>
                          </m:r>
                        </m:e>
                        <m:sub>
                          <m:r>
                            <a:rPr lang="en-US" sz="2000" b="0" i="1" smtClean="0">
                              <a:latin typeface="Cambria Math" panose="02040503050406030204" pitchFamily="18" charset="0"/>
                            </a:rPr>
                            <m:t>𝑆𝐹</m:t>
                          </m:r>
                        </m:sub>
                      </m:sSub>
                      <m:r>
                        <a:rPr lang="en-US" sz="2000" b="0" i="1" smtClean="0">
                          <a:latin typeface="Cambria Math" panose="02040503050406030204" pitchFamily="18" charset="0"/>
                        </a:rPr>
                        <m:t>=</m:t>
                      </m:r>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ea typeface="Cambria Math" panose="02040503050406030204" pitchFamily="18" charset="0"/>
                            </a:rPr>
                            <m:t>𝜎</m:t>
                          </m:r>
                        </m:e>
                        <m:sub>
                          <m:r>
                            <a:rPr lang="en-US" sz="2000" b="0" i="1" smtClean="0">
                              <a:latin typeface="Cambria Math" panose="02040503050406030204" pitchFamily="18" charset="0"/>
                            </a:rPr>
                            <m:t>𝑆</m:t>
                          </m:r>
                        </m:sub>
                        <m:sup>
                          <m:r>
                            <a:rPr lang="en-US" sz="2000" b="0" i="1" smtClean="0">
                              <a:latin typeface="Cambria Math" panose="02040503050406030204" pitchFamily="18" charset="0"/>
                            </a:rPr>
                            <m:t>2</m:t>
                          </m:r>
                        </m:sup>
                      </m:sSubSup>
                      <m:r>
                        <a:rPr lang="en-US" sz="2000" b="0" i="1" smtClean="0">
                          <a:latin typeface="Cambria Math" panose="02040503050406030204" pitchFamily="18" charset="0"/>
                        </a:rPr>
                        <m:t>+</m:t>
                      </m:r>
                      <m:sSubSup>
                        <m:sSubSupPr>
                          <m:ctrlPr>
                            <a:rPr lang="en-US" sz="2000" b="0" i="1" smtClean="0">
                              <a:latin typeface="Cambria Math" panose="02040503050406030204" pitchFamily="18" charset="0"/>
                            </a:rPr>
                          </m:ctrlPr>
                        </m:sSubSupPr>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h</m:t>
                              </m:r>
                            </m:e>
                            <m:sup>
                              <m:r>
                                <a:rPr lang="en-US" sz="2000" b="0" i="1" smtClean="0">
                                  <a:latin typeface="Cambria Math" panose="02040503050406030204" pitchFamily="18" charset="0"/>
                                </a:rPr>
                                <m:t>2</m:t>
                              </m:r>
                            </m:sup>
                          </m:sSup>
                          <m:r>
                            <a:rPr lang="en-US" sz="2000" b="0" i="1" smtClean="0">
                              <a:latin typeface="Cambria Math" panose="02040503050406030204" pitchFamily="18" charset="0"/>
                              <a:ea typeface="Cambria Math" panose="02040503050406030204" pitchFamily="18" charset="0"/>
                            </a:rPr>
                            <m:t>𝜎</m:t>
                          </m:r>
                        </m:e>
                        <m:sub>
                          <m:r>
                            <a:rPr lang="en-US" sz="2000" b="0" i="1" smtClean="0">
                              <a:latin typeface="Cambria Math" panose="02040503050406030204" pitchFamily="18" charset="0"/>
                              <a:ea typeface="Cambria Math" panose="02040503050406030204" pitchFamily="18" charset="0"/>
                            </a:rPr>
                            <m:t>𝐹</m:t>
                          </m:r>
                        </m:sub>
                        <m:sup>
                          <m:r>
                            <a:rPr lang="en-US" sz="2000" b="0" i="1" smtClean="0">
                              <a:latin typeface="Cambria Math" panose="02040503050406030204" pitchFamily="18" charset="0"/>
                            </a:rPr>
                            <m:t>2</m:t>
                          </m:r>
                        </m:sup>
                      </m:sSubSup>
                      <m:r>
                        <a:rPr lang="en-US" sz="2000" b="0" i="1" smtClean="0">
                          <a:latin typeface="Cambria Math" panose="02040503050406030204" pitchFamily="18" charset="0"/>
                        </a:rPr>
                        <m:t>−2</m:t>
                      </m:r>
                      <m:r>
                        <a:rPr lang="en-US" sz="2000" b="0" i="1" smtClean="0">
                          <a:latin typeface="Cambria Math" panose="02040503050406030204" pitchFamily="18" charset="0"/>
                        </a:rPr>
                        <m:t>h</m:t>
                      </m:r>
                      <m:r>
                        <a:rPr lang="en-US" sz="2000" b="0" i="1" smtClean="0">
                          <a:latin typeface="Cambria Math" panose="02040503050406030204" pitchFamily="18" charset="0"/>
                          <a:ea typeface="Cambria Math" panose="02040503050406030204" pitchFamily="18" charset="0"/>
                        </a:rPr>
                        <m:t>𝜌</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𝜎</m:t>
                          </m:r>
                        </m:e>
                        <m:sub>
                          <m:r>
                            <a:rPr lang="en-US" sz="2000" b="0" i="1" smtClean="0">
                              <a:latin typeface="Cambria Math" panose="02040503050406030204" pitchFamily="18" charset="0"/>
                              <a:ea typeface="Cambria Math" panose="02040503050406030204" pitchFamily="18" charset="0"/>
                            </a:rPr>
                            <m:t>𝑆</m:t>
                          </m:r>
                        </m:sub>
                      </m:sSub>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𝜎</m:t>
                          </m:r>
                        </m:e>
                        <m:sub>
                          <m:r>
                            <a:rPr lang="en-US" sz="2000" b="0" i="1" smtClean="0">
                              <a:latin typeface="Cambria Math" panose="02040503050406030204" pitchFamily="18" charset="0"/>
                              <a:ea typeface="Cambria Math" panose="02040503050406030204" pitchFamily="18" charset="0"/>
                            </a:rPr>
                            <m:t>𝐹</m:t>
                          </m:r>
                        </m:sub>
                      </m:sSub>
                    </m:oMath>
                  </m:oMathPara>
                </a14:m>
                <a:endParaRPr lang="en-US" sz="2000" b="0" i="1" dirty="0">
                  <a:latin typeface="Cambria Math" panose="02040503050406030204" pitchFamily="18" charset="0"/>
                  <a:ea typeface="Cambria Math" panose="02040503050406030204" pitchFamily="18" charset="0"/>
                </a:endParaRPr>
              </a:p>
              <a:p>
                <a:pPr marL="0" indent="0">
                  <a:buNone/>
                </a:pPr>
                <a:r>
                  <a:rPr lang="en-US" sz="2000" dirty="0"/>
                  <a:t>Optimal hedge ratio: </a:t>
                </a:r>
                <a:endParaRPr lang="en-US" sz="200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p>
                        <m:sSupPr>
                          <m:ctrlPr>
                            <a:rPr lang="en-US" b="1" i="1" smtClean="0">
                              <a:latin typeface="Cambria Math" panose="02040503050406030204" pitchFamily="18" charset="0"/>
                            </a:rPr>
                          </m:ctrlPr>
                        </m:sSupPr>
                        <m:e>
                          <m:r>
                            <a:rPr lang="en-US" b="1" i="1" smtClean="0">
                              <a:latin typeface="Cambria Math" panose="02040503050406030204" pitchFamily="18" charset="0"/>
                            </a:rPr>
                            <m:t>𝒉</m:t>
                          </m:r>
                        </m:e>
                        <m:sup>
                          <m:r>
                            <a:rPr lang="en-US" b="1" i="1" smtClean="0">
                              <a:latin typeface="Cambria Math" panose="02040503050406030204" pitchFamily="18" charset="0"/>
                            </a:rPr>
                            <m:t>∗</m:t>
                          </m:r>
                        </m:sup>
                      </m:sSup>
                      <m:r>
                        <a:rPr lang="en-US" b="1" i="1" smtClean="0">
                          <a:latin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𝝆</m:t>
                      </m:r>
                      <m:sSub>
                        <m:sSubPr>
                          <m:ctrlPr>
                            <a:rPr lang="en-US" b="1" i="1" smtClean="0">
                              <a:latin typeface="Cambria Math" panose="02040503050406030204" pitchFamily="18" charset="0"/>
                              <a:ea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𝝈</m:t>
                          </m:r>
                        </m:e>
                        <m:sub>
                          <m:r>
                            <a:rPr lang="en-US" b="1" i="1" smtClean="0">
                              <a:latin typeface="Cambria Math" panose="02040503050406030204" pitchFamily="18" charset="0"/>
                              <a:ea typeface="Cambria Math" panose="02040503050406030204" pitchFamily="18" charset="0"/>
                            </a:rPr>
                            <m:t>𝑺</m:t>
                          </m:r>
                        </m:sub>
                      </m:sSub>
                      <m:r>
                        <a:rPr lang="en-US" b="1" i="1" smtClean="0">
                          <a:latin typeface="Cambria Math" panose="02040503050406030204" pitchFamily="18" charset="0"/>
                          <a:ea typeface="Cambria Math" panose="02040503050406030204" pitchFamily="18" charset="0"/>
                        </a:rPr>
                        <m:t>/</m:t>
                      </m:r>
                      <m:sSub>
                        <m:sSubPr>
                          <m:ctrlPr>
                            <a:rPr lang="en-US" b="1" i="1" smtClean="0">
                              <a:latin typeface="Cambria Math" panose="02040503050406030204" pitchFamily="18" charset="0"/>
                              <a:ea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𝝈</m:t>
                          </m:r>
                        </m:e>
                        <m:sub>
                          <m:r>
                            <a:rPr lang="en-US" b="1" i="1" smtClean="0">
                              <a:latin typeface="Cambria Math" panose="02040503050406030204" pitchFamily="18" charset="0"/>
                              <a:ea typeface="Cambria Math" panose="02040503050406030204" pitchFamily="18" charset="0"/>
                            </a:rPr>
                            <m:t>𝑭</m:t>
                          </m:r>
                        </m:sub>
                      </m:sSub>
                    </m:oMath>
                  </m:oMathPara>
                </a14:m>
                <a:endParaRPr lang="en-US" b="1" dirty="0"/>
              </a:p>
              <a:p>
                <a:pPr marL="0" indent="0">
                  <a:buNone/>
                </a:pPr>
                <a:endParaRPr lang="en-US" sz="2000" dirty="0"/>
              </a:p>
              <a:p>
                <a:pPr marL="0" indent="0">
                  <a:buNone/>
                </a:pPr>
                <a:endParaRPr lang="en-US" sz="2000" dirty="0"/>
              </a:p>
              <a:p>
                <a:endParaRPr lang="en-US" sz="2000" dirty="0"/>
              </a:p>
            </p:txBody>
          </p:sp>
        </mc:Choice>
        <mc:Fallback xmlns="">
          <p:sp>
            <p:nvSpPr>
              <p:cNvPr id="3" name="Content Placeholder 2">
                <a:extLst>
                  <a:ext uri="{FF2B5EF4-FFF2-40B4-BE49-F238E27FC236}">
                    <a16:creationId xmlns:a16="http://schemas.microsoft.com/office/drawing/2014/main" id="{9349780F-B749-D548-BE44-67BFE84A3B49}"/>
                  </a:ext>
                </a:extLst>
              </p:cNvPr>
              <p:cNvSpPr>
                <a:spLocks noGrp="1" noRot="1" noChangeAspect="1" noMove="1" noResize="1" noEditPoints="1" noAdjustHandles="1" noChangeArrowheads="1" noChangeShapeType="1" noTextEdit="1"/>
              </p:cNvSpPr>
              <p:nvPr>
                <p:ph idx="1"/>
              </p:nvPr>
            </p:nvSpPr>
            <p:spPr>
              <a:xfrm>
                <a:off x="838199" y="1411557"/>
                <a:ext cx="11066253" cy="4833968"/>
              </a:xfrm>
              <a:blipFill>
                <a:blip r:embed="rId2"/>
                <a:stretch>
                  <a:fillRect l="-573" t="-1832"/>
                </a:stretch>
              </a:blipFill>
            </p:spPr>
            <p:txBody>
              <a:bodyPr/>
              <a:lstStyle/>
              <a:p>
                <a:r>
                  <a:rPr lang="en-US">
                    <a:noFill/>
                  </a:rPr>
                  <a:t> </a:t>
                </a:r>
              </a:p>
            </p:txBody>
          </p:sp>
        </mc:Fallback>
      </mc:AlternateContent>
    </p:spTree>
    <p:extLst>
      <p:ext uri="{BB962C8B-B14F-4D97-AF65-F5344CB8AC3E}">
        <p14:creationId xmlns:p14="http://schemas.microsoft.com/office/powerpoint/2010/main" val="1009492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5B5FC-5D24-644B-9441-D4929F2AF62F}"/>
              </a:ext>
            </a:extLst>
          </p:cNvPr>
          <p:cNvSpPr>
            <a:spLocks noGrp="1"/>
          </p:cNvSpPr>
          <p:nvPr>
            <p:ph type="title"/>
          </p:nvPr>
        </p:nvSpPr>
        <p:spPr/>
        <p:txBody>
          <a:bodyPr/>
          <a:lstStyle/>
          <a:p>
            <a:r>
              <a:rPr lang="en-US" dirty="0"/>
              <a:t>Dynamics of Energy Prices </a:t>
            </a:r>
          </a:p>
        </p:txBody>
      </p:sp>
      <p:sp>
        <p:nvSpPr>
          <p:cNvPr id="3" name="Content Placeholder 2">
            <a:extLst>
              <a:ext uri="{FF2B5EF4-FFF2-40B4-BE49-F238E27FC236}">
                <a16:creationId xmlns:a16="http://schemas.microsoft.com/office/drawing/2014/main" id="{622E8F18-12E0-6A46-81EA-9E6381451479}"/>
              </a:ext>
            </a:extLst>
          </p:cNvPr>
          <p:cNvSpPr>
            <a:spLocks noGrp="1"/>
          </p:cNvSpPr>
          <p:nvPr>
            <p:ph idx="1"/>
          </p:nvPr>
        </p:nvSpPr>
        <p:spPr/>
        <p:txBody>
          <a:bodyPr/>
          <a:lstStyle/>
          <a:p>
            <a:r>
              <a:rPr lang="en-US" dirty="0"/>
              <a:t>Correlations and variances may change over time because of:</a:t>
            </a:r>
          </a:p>
          <a:p>
            <a:pPr marL="0" indent="0">
              <a:buNone/>
            </a:pPr>
            <a:r>
              <a:rPr lang="en-US" b="1" dirty="0"/>
              <a:t>---Stationarity: </a:t>
            </a:r>
            <a:r>
              <a:rPr lang="en-US" dirty="0"/>
              <a:t>stationarity in oil prices causes the volatility of the deferred to rise as time passes</a:t>
            </a:r>
          </a:p>
          <a:p>
            <a:pPr marL="0" indent="0">
              <a:buNone/>
            </a:pPr>
            <a:r>
              <a:rPr lang="en-US" b="1" dirty="0"/>
              <a:t>---Spread between spot and deferred prices: </a:t>
            </a:r>
            <a:r>
              <a:rPr lang="en-US" dirty="0"/>
              <a:t>the theory of storage implies that the variances and correlations should depend upon the spread between spot and deferred prices (net of interest and storage costs)</a:t>
            </a:r>
          </a:p>
          <a:p>
            <a:pPr marL="0" indent="0">
              <a:buNone/>
            </a:pPr>
            <a:r>
              <a:rPr lang="en-US" b="1" dirty="0"/>
              <a:t>---Shocks to the oil market: </a:t>
            </a:r>
            <a:r>
              <a:rPr lang="en-US" dirty="0"/>
              <a:t>due to OPEC policy changes, for example can cause changes in the relevant variances and correlations, and, thus, in hedge ratios.</a:t>
            </a:r>
          </a:p>
          <a:p>
            <a:pPr marL="0" indent="0">
              <a:buNone/>
            </a:pPr>
            <a:endParaRPr lang="en-US" b="1" dirty="0"/>
          </a:p>
        </p:txBody>
      </p:sp>
    </p:spTree>
    <p:extLst>
      <p:ext uri="{BB962C8B-B14F-4D97-AF65-F5344CB8AC3E}">
        <p14:creationId xmlns:p14="http://schemas.microsoft.com/office/powerpoint/2010/main" val="100768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530C4-8633-9148-AFB0-35A323777C89}"/>
              </a:ext>
            </a:extLst>
          </p:cNvPr>
          <p:cNvSpPr>
            <a:spLocks noGrp="1"/>
          </p:cNvSpPr>
          <p:nvPr>
            <p:ph type="title"/>
          </p:nvPr>
        </p:nvSpPr>
        <p:spPr>
          <a:xfrm>
            <a:off x="838200" y="365125"/>
            <a:ext cx="10515600" cy="1325563"/>
          </a:xfrm>
        </p:spPr>
        <p:txBody>
          <a:bodyPr/>
          <a:lstStyle/>
          <a:p>
            <a:r>
              <a:rPr lang="en-US"/>
              <a:t>Exploratory Data Analysis</a:t>
            </a:r>
            <a:endParaRPr lang="en-US" dirty="0"/>
          </a:p>
        </p:txBody>
      </p:sp>
      <p:sp>
        <p:nvSpPr>
          <p:cNvPr id="3" name="Content Placeholder 2">
            <a:extLst>
              <a:ext uri="{FF2B5EF4-FFF2-40B4-BE49-F238E27FC236}">
                <a16:creationId xmlns:a16="http://schemas.microsoft.com/office/drawing/2014/main" id="{E8E8B0E5-1F7A-DD4B-973B-5F13090FFFB7}"/>
              </a:ext>
            </a:extLst>
          </p:cNvPr>
          <p:cNvSpPr>
            <a:spLocks noGrp="1"/>
          </p:cNvSpPr>
          <p:nvPr>
            <p:ph idx="1"/>
          </p:nvPr>
        </p:nvSpPr>
        <p:spPr>
          <a:xfrm>
            <a:off x="838200" y="1825625"/>
            <a:ext cx="3302479" cy="4351338"/>
          </a:xfrm>
        </p:spPr>
        <p:txBody>
          <a:bodyPr>
            <a:normAutofit/>
          </a:bodyPr>
          <a:lstStyle/>
          <a:p>
            <a:pPr marL="0" indent="0">
              <a:buNone/>
            </a:pPr>
            <a:r>
              <a:rPr lang="en-US" sz="2400" dirty="0"/>
              <a:t>Future return variances with maturity:</a:t>
            </a:r>
          </a:p>
          <a:p>
            <a:pPr marL="0" indent="0">
              <a:buNone/>
            </a:pPr>
            <a:endParaRPr lang="en-US" sz="2400" dirty="0"/>
          </a:p>
          <a:p>
            <a:pPr marL="0" indent="0">
              <a:buNone/>
            </a:pPr>
            <a:r>
              <a:rPr lang="en-US" sz="2400" dirty="0"/>
              <a:t>Variances decrease monotonically with time to expiration, </a:t>
            </a:r>
            <a:r>
              <a:rPr lang="en-US" sz="2400" dirty="0" err="1"/>
              <a:t>consis</a:t>
            </a:r>
            <a:r>
              <a:rPr lang="en-US" sz="2400" dirty="0"/>
              <a:t>- tent with oil price stationarity. </a:t>
            </a:r>
          </a:p>
        </p:txBody>
      </p:sp>
      <p:pic>
        <p:nvPicPr>
          <p:cNvPr id="5" name="Picture 4">
            <a:extLst>
              <a:ext uri="{FF2B5EF4-FFF2-40B4-BE49-F238E27FC236}">
                <a16:creationId xmlns:a16="http://schemas.microsoft.com/office/drawing/2014/main" id="{16B76120-BB01-804D-B351-B0B3E22F430F}"/>
              </a:ext>
            </a:extLst>
          </p:cNvPr>
          <p:cNvPicPr>
            <a:picLocks noChangeAspect="1"/>
          </p:cNvPicPr>
          <p:nvPr/>
        </p:nvPicPr>
        <p:blipFill>
          <a:blip r:embed="rId2"/>
          <a:stretch>
            <a:fillRect/>
          </a:stretch>
        </p:blipFill>
        <p:spPr>
          <a:xfrm>
            <a:off x="4302472" y="1552755"/>
            <a:ext cx="7497702" cy="4023863"/>
          </a:xfrm>
          <a:prstGeom prst="rect">
            <a:avLst/>
          </a:prstGeom>
        </p:spPr>
      </p:pic>
    </p:spTree>
    <p:extLst>
      <p:ext uri="{BB962C8B-B14F-4D97-AF65-F5344CB8AC3E}">
        <p14:creationId xmlns:p14="http://schemas.microsoft.com/office/powerpoint/2010/main" val="3918444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530C4-8633-9148-AFB0-35A323777C89}"/>
              </a:ext>
            </a:extLst>
          </p:cNvPr>
          <p:cNvSpPr>
            <a:spLocks noGrp="1"/>
          </p:cNvSpPr>
          <p:nvPr>
            <p:ph type="title"/>
          </p:nvPr>
        </p:nvSpPr>
        <p:spPr/>
        <p:txBody>
          <a:bodyPr/>
          <a:lstStyle/>
          <a:p>
            <a:r>
              <a:rPr lang="en-US" dirty="0"/>
              <a:t>Exploratory Data Analysis</a:t>
            </a:r>
          </a:p>
        </p:txBody>
      </p:sp>
      <p:sp>
        <p:nvSpPr>
          <p:cNvPr id="3" name="Content Placeholder 2">
            <a:extLst>
              <a:ext uri="{FF2B5EF4-FFF2-40B4-BE49-F238E27FC236}">
                <a16:creationId xmlns:a16="http://schemas.microsoft.com/office/drawing/2014/main" id="{E8E8B0E5-1F7A-DD4B-973B-5F13090FFFB7}"/>
              </a:ext>
            </a:extLst>
          </p:cNvPr>
          <p:cNvSpPr>
            <a:spLocks noGrp="1"/>
          </p:cNvSpPr>
          <p:nvPr>
            <p:ph idx="1"/>
          </p:nvPr>
        </p:nvSpPr>
        <p:spPr>
          <a:xfrm>
            <a:off x="838200" y="1897811"/>
            <a:ext cx="3336985" cy="4279152"/>
          </a:xfrm>
        </p:spPr>
        <p:txBody>
          <a:bodyPr>
            <a:normAutofit fontScale="85000" lnSpcReduction="20000"/>
          </a:bodyPr>
          <a:lstStyle/>
          <a:p>
            <a:pPr marL="0" indent="0">
              <a:buNone/>
            </a:pPr>
            <a:r>
              <a:rPr lang="en-US" dirty="0"/>
              <a:t>Correlations between the 1 month oil futures return and returns on contracts with maturities greater than I month</a:t>
            </a:r>
          </a:p>
          <a:p>
            <a:pPr marL="0" indent="0">
              <a:buNone/>
            </a:pPr>
            <a:endParaRPr lang="en-US" dirty="0"/>
          </a:p>
          <a:p>
            <a:pPr marL="0" indent="0">
              <a:buNone/>
            </a:pPr>
            <a:r>
              <a:rPr lang="en-US" dirty="0"/>
              <a:t>Correlations are monotonically decreasing with expiration, and are far below 1 for maturities of 10 months or more</a:t>
            </a:r>
            <a:endParaRPr lang="en-US" dirty="0">
              <a:effectLst/>
            </a:endParaRPr>
          </a:p>
          <a:p>
            <a:pPr marL="0" indent="0">
              <a:buNone/>
            </a:pPr>
            <a:r>
              <a:rPr lang="en-US" dirty="0"/>
              <a:t> </a:t>
            </a:r>
            <a:endParaRPr lang="en-US" sz="2400" dirty="0"/>
          </a:p>
        </p:txBody>
      </p:sp>
      <p:pic>
        <p:nvPicPr>
          <p:cNvPr id="5" name="Picture 4">
            <a:extLst>
              <a:ext uri="{FF2B5EF4-FFF2-40B4-BE49-F238E27FC236}">
                <a16:creationId xmlns:a16="http://schemas.microsoft.com/office/drawing/2014/main" id="{CB8D140E-B7FD-B444-86C8-9FAF75B1F9E6}"/>
              </a:ext>
            </a:extLst>
          </p:cNvPr>
          <p:cNvPicPr>
            <a:picLocks noChangeAspect="1"/>
          </p:cNvPicPr>
          <p:nvPr/>
        </p:nvPicPr>
        <p:blipFill>
          <a:blip r:embed="rId2"/>
          <a:stretch>
            <a:fillRect/>
          </a:stretch>
        </p:blipFill>
        <p:spPr>
          <a:xfrm>
            <a:off x="4505146" y="1478712"/>
            <a:ext cx="7391400" cy="4038600"/>
          </a:xfrm>
          <a:prstGeom prst="rect">
            <a:avLst/>
          </a:prstGeom>
        </p:spPr>
      </p:pic>
    </p:spTree>
    <p:extLst>
      <p:ext uri="{BB962C8B-B14F-4D97-AF65-F5344CB8AC3E}">
        <p14:creationId xmlns:p14="http://schemas.microsoft.com/office/powerpoint/2010/main" val="41783182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574</TotalTime>
  <Words>1313</Words>
  <Application>Microsoft Macintosh PowerPoint</Application>
  <PresentationFormat>Widescreen</PresentationFormat>
  <Paragraphs>151</Paragraphs>
  <Slides>19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Cambria Math</vt:lpstr>
      <vt:lpstr>Office Theme</vt:lpstr>
      <vt:lpstr>Metallgesellschaft: A Prudent Hedger Ruined, or a Wildcatter on NYMEX</vt:lpstr>
      <vt:lpstr>MG’s Energy Market Activities</vt:lpstr>
      <vt:lpstr>Backwardation &amp; Contango</vt:lpstr>
      <vt:lpstr>MG’s 1993 Losses</vt:lpstr>
      <vt:lpstr>New Thoughts in the Essay</vt:lpstr>
      <vt:lpstr>Hedge Ratio</vt:lpstr>
      <vt:lpstr>Dynamics of Energy Prices </vt:lpstr>
      <vt:lpstr>Exploratory Data Analysis</vt:lpstr>
      <vt:lpstr>Exploratory Data Analysis</vt:lpstr>
      <vt:lpstr>Model: Backwardation Adjusted GARCH</vt:lpstr>
      <vt:lpstr>Model: Backwardation Adjusted GARCH</vt:lpstr>
      <vt:lpstr>Application of BAG hedge ratio</vt:lpstr>
      <vt:lpstr>Dynamic BAG Hedge Ratio</vt:lpstr>
      <vt:lpstr>Comparison between Barrel-to-barrel and BAG Method</vt:lpstr>
      <vt:lpstr>Comparison between Barrel-to-barrel and Unhedged Method</vt:lpstr>
      <vt:lpstr>Conclusion from BAG model</vt:lpstr>
      <vt:lpstr>Add Embedded Option Features</vt:lpstr>
      <vt:lpstr>Conclusion: MG Overhedged</vt:lpstr>
      <vt:lpstr>Highlight of the Paper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Metallgesellschaft: A Prudent Hedger Ruined, or a Wildcatter on NYMEX</dc:title>
  <dc:creator>Tang, Shuang</dc:creator>
  <cp:lastModifiedBy>Tang, Shuang</cp:lastModifiedBy>
  <cp:revision>32</cp:revision>
  <dcterms:created xsi:type="dcterms:W3CDTF">2019-09-26T00:03:25Z</dcterms:created>
  <dcterms:modified xsi:type="dcterms:W3CDTF">2019-09-26T21:48:39Z</dcterms:modified>
</cp:coreProperties>
</file>